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sldIdLst>
    <p:sldId id="311" r:id="rId5"/>
    <p:sldId id="263" r:id="rId6"/>
    <p:sldId id="326" r:id="rId7"/>
    <p:sldId id="266" r:id="rId8"/>
    <p:sldId id="277" r:id="rId9"/>
    <p:sldId id="290" r:id="rId10"/>
    <p:sldId id="332" r:id="rId11"/>
    <p:sldId id="333" r:id="rId12"/>
    <p:sldId id="296" r:id="rId13"/>
    <p:sldId id="297" r:id="rId14"/>
    <p:sldId id="298" r:id="rId15"/>
    <p:sldId id="324" r:id="rId16"/>
    <p:sldId id="269" r:id="rId17"/>
    <p:sldId id="300" r:id="rId18"/>
    <p:sldId id="301" r:id="rId19"/>
    <p:sldId id="335" r:id="rId20"/>
    <p:sldId id="327" r:id="rId21"/>
    <p:sldId id="328" r:id="rId22"/>
    <p:sldId id="293" r:id="rId23"/>
    <p:sldId id="294" r:id="rId24"/>
    <p:sldId id="329" r:id="rId25"/>
    <p:sldId id="330" r:id="rId26"/>
    <p:sldId id="331" r:id="rId27"/>
    <p:sldId id="302" r:id="rId28"/>
    <p:sldId id="334" r:id="rId29"/>
    <p:sldId id="339" r:id="rId30"/>
    <p:sldId id="343" r:id="rId31"/>
    <p:sldId id="344" r:id="rId32"/>
    <p:sldId id="337" r:id="rId33"/>
    <p:sldId id="340" r:id="rId34"/>
    <p:sldId id="342" r:id="rId35"/>
    <p:sldId id="345" r:id="rId36"/>
    <p:sldId id="338" r:id="rId37"/>
    <p:sldId id="341" r:id="rId38"/>
    <p:sldId id="33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405"/>
  </p:normalViewPr>
  <p:slideViewPr>
    <p:cSldViewPr snapToGrid="0">
      <p:cViewPr varScale="1">
        <p:scale>
          <a:sx n="113" d="100"/>
          <a:sy n="113"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EE5FB-C30F-B142-A0E0-2AEC4C683BFA}"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CBEE0-4985-8344-9AFD-D8E901D9B06D}" type="slidenum">
              <a:rPr lang="en-US" smtClean="0"/>
              <a:t>‹#›</a:t>
            </a:fld>
            <a:endParaRPr lang="en-US"/>
          </a:p>
        </p:txBody>
      </p:sp>
    </p:spTree>
    <p:extLst>
      <p:ext uri="{BB962C8B-B14F-4D97-AF65-F5344CB8AC3E}">
        <p14:creationId xmlns:p14="http://schemas.microsoft.com/office/powerpoint/2010/main" val="2605764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723b24bc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723b24bc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9ba1a6cb93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9ba1a6cb9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e723b24bce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e723b24bce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e723b24bce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e723b24bce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2369afc28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2369afc28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2369afc28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2369afc28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2369afc28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2369afc28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2369afc28d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2369afc28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2369afc28d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2369afc28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72e4d59d3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72e4d59d3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e723b24bce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e723b24bce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71e1188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71e1188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60327ab22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60327ab22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75ffe27ef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75ffe27ef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e723b24bc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e723b24bc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e723b24bc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e723b24bc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e723b24bce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e723b24bc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e723b24bce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e723b24bce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e723b24bc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e723b24bc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7A1ED-3AE0-7293-530B-A7D422B2F5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8A393C-98B7-8B94-CCC5-84BFCEF77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6977CF-282F-DC82-573F-A368193A1920}"/>
              </a:ext>
            </a:extLst>
          </p:cNvPr>
          <p:cNvSpPr>
            <a:spLocks noGrp="1"/>
          </p:cNvSpPr>
          <p:nvPr>
            <p:ph type="dt" sz="half" idx="10"/>
          </p:nvPr>
        </p:nvSpPr>
        <p:spPr/>
        <p:txBody>
          <a:bodyPr/>
          <a:lstStyle/>
          <a:p>
            <a:fld id="{88CAD0F3-F21A-AE4E-BA7E-C7C14FA394ED}" type="datetimeFigureOut">
              <a:rPr lang="en-US" smtClean="0"/>
              <a:t>10/24/2024</a:t>
            </a:fld>
            <a:endParaRPr lang="en-US"/>
          </a:p>
        </p:txBody>
      </p:sp>
      <p:sp>
        <p:nvSpPr>
          <p:cNvPr id="5" name="Footer Placeholder 4">
            <a:extLst>
              <a:ext uri="{FF2B5EF4-FFF2-40B4-BE49-F238E27FC236}">
                <a16:creationId xmlns:a16="http://schemas.microsoft.com/office/drawing/2014/main" id="{5CCCE781-0209-BAA0-9018-FF59BA37F0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9946B-6560-44F9-54FF-92E187929331}"/>
              </a:ext>
            </a:extLst>
          </p:cNvPr>
          <p:cNvSpPr>
            <a:spLocks noGrp="1"/>
          </p:cNvSpPr>
          <p:nvPr>
            <p:ph type="sldNum" sz="quarter" idx="12"/>
          </p:nvPr>
        </p:nvSpPr>
        <p:spPr/>
        <p:txBody>
          <a:bodyPr/>
          <a:lstStyle/>
          <a:p>
            <a:fld id="{8F5D4C0A-0A09-4749-AA48-462C166B9B88}" type="slidenum">
              <a:rPr lang="en-US" smtClean="0"/>
              <a:t>‹#›</a:t>
            </a:fld>
            <a:endParaRPr lang="en-US"/>
          </a:p>
        </p:txBody>
      </p:sp>
    </p:spTree>
    <p:extLst>
      <p:ext uri="{BB962C8B-B14F-4D97-AF65-F5344CB8AC3E}">
        <p14:creationId xmlns:p14="http://schemas.microsoft.com/office/powerpoint/2010/main" val="3780791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E2A1-5A09-C946-9807-1C2C61FEA2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D08069-93D0-A6F5-6564-E940DD03D6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7820F-EC85-D59B-9DBB-F65B484C511B}"/>
              </a:ext>
            </a:extLst>
          </p:cNvPr>
          <p:cNvSpPr>
            <a:spLocks noGrp="1"/>
          </p:cNvSpPr>
          <p:nvPr>
            <p:ph type="dt" sz="half" idx="10"/>
          </p:nvPr>
        </p:nvSpPr>
        <p:spPr/>
        <p:txBody>
          <a:bodyPr/>
          <a:lstStyle/>
          <a:p>
            <a:fld id="{88CAD0F3-F21A-AE4E-BA7E-C7C14FA394ED}" type="datetimeFigureOut">
              <a:rPr lang="en-US" smtClean="0"/>
              <a:t>10/24/2024</a:t>
            </a:fld>
            <a:endParaRPr lang="en-US"/>
          </a:p>
        </p:txBody>
      </p:sp>
      <p:sp>
        <p:nvSpPr>
          <p:cNvPr id="5" name="Footer Placeholder 4">
            <a:extLst>
              <a:ext uri="{FF2B5EF4-FFF2-40B4-BE49-F238E27FC236}">
                <a16:creationId xmlns:a16="http://schemas.microsoft.com/office/drawing/2014/main" id="{3BC66F0B-0375-6787-8AC4-6FC8F86D68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8D9A2-5A85-9988-8EC0-96574EBF0E9B}"/>
              </a:ext>
            </a:extLst>
          </p:cNvPr>
          <p:cNvSpPr>
            <a:spLocks noGrp="1"/>
          </p:cNvSpPr>
          <p:nvPr>
            <p:ph type="sldNum" sz="quarter" idx="12"/>
          </p:nvPr>
        </p:nvSpPr>
        <p:spPr/>
        <p:txBody>
          <a:bodyPr/>
          <a:lstStyle/>
          <a:p>
            <a:fld id="{8F5D4C0A-0A09-4749-AA48-462C166B9B88}" type="slidenum">
              <a:rPr lang="en-US" smtClean="0"/>
              <a:t>‹#›</a:t>
            </a:fld>
            <a:endParaRPr lang="en-US"/>
          </a:p>
        </p:txBody>
      </p:sp>
    </p:spTree>
    <p:extLst>
      <p:ext uri="{BB962C8B-B14F-4D97-AF65-F5344CB8AC3E}">
        <p14:creationId xmlns:p14="http://schemas.microsoft.com/office/powerpoint/2010/main" val="1730746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E65C4F-428E-169B-2FE0-D7C387C52E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064F20-4EF4-5A5B-8466-BCBCAC5C0F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E9697-113B-47F9-6C33-6EA6DA2BFF8D}"/>
              </a:ext>
            </a:extLst>
          </p:cNvPr>
          <p:cNvSpPr>
            <a:spLocks noGrp="1"/>
          </p:cNvSpPr>
          <p:nvPr>
            <p:ph type="dt" sz="half" idx="10"/>
          </p:nvPr>
        </p:nvSpPr>
        <p:spPr/>
        <p:txBody>
          <a:bodyPr/>
          <a:lstStyle/>
          <a:p>
            <a:fld id="{88CAD0F3-F21A-AE4E-BA7E-C7C14FA394ED}" type="datetimeFigureOut">
              <a:rPr lang="en-US" smtClean="0"/>
              <a:t>10/24/2024</a:t>
            </a:fld>
            <a:endParaRPr lang="en-US"/>
          </a:p>
        </p:txBody>
      </p:sp>
      <p:sp>
        <p:nvSpPr>
          <p:cNvPr id="5" name="Footer Placeholder 4">
            <a:extLst>
              <a:ext uri="{FF2B5EF4-FFF2-40B4-BE49-F238E27FC236}">
                <a16:creationId xmlns:a16="http://schemas.microsoft.com/office/drawing/2014/main" id="{899ECB7F-D4FE-FF10-DC6B-EDC10FB41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041E6-BB61-3E57-AFE3-9F9924910257}"/>
              </a:ext>
            </a:extLst>
          </p:cNvPr>
          <p:cNvSpPr>
            <a:spLocks noGrp="1"/>
          </p:cNvSpPr>
          <p:nvPr>
            <p:ph type="sldNum" sz="quarter" idx="12"/>
          </p:nvPr>
        </p:nvSpPr>
        <p:spPr/>
        <p:txBody>
          <a:bodyPr/>
          <a:lstStyle/>
          <a:p>
            <a:fld id="{8F5D4C0A-0A09-4749-AA48-462C166B9B88}" type="slidenum">
              <a:rPr lang="en-US" smtClean="0"/>
              <a:t>‹#›</a:t>
            </a:fld>
            <a:endParaRPr lang="en-US"/>
          </a:p>
        </p:txBody>
      </p:sp>
    </p:spTree>
    <p:extLst>
      <p:ext uri="{BB962C8B-B14F-4D97-AF65-F5344CB8AC3E}">
        <p14:creationId xmlns:p14="http://schemas.microsoft.com/office/powerpoint/2010/main" val="330333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406400" algn="l">
              <a:lnSpc>
                <a:spcPct val="90000"/>
              </a:lnSpc>
              <a:spcBef>
                <a:spcPts val="0"/>
              </a:spcBef>
              <a:spcAft>
                <a:spcPts val="0"/>
              </a:spcAft>
              <a:buClr>
                <a:schemeClr val="dk1"/>
              </a:buClr>
              <a:buSzPts val="2800"/>
              <a:buChar char="•"/>
              <a:defRPr/>
            </a:lvl1pPr>
            <a:lvl2pPr marL="914400" lvl="1" indent="-381000" algn="l">
              <a:lnSpc>
                <a:spcPct val="90000"/>
              </a:lnSpc>
              <a:spcBef>
                <a:spcPts val="0"/>
              </a:spcBef>
              <a:spcAft>
                <a:spcPts val="0"/>
              </a:spcAft>
              <a:buClr>
                <a:schemeClr val="dk1"/>
              </a:buClr>
              <a:buSzPts val="2400"/>
              <a:buChar char="•"/>
              <a:defRPr/>
            </a:lvl2pPr>
            <a:lvl3pPr marL="1371600" lvl="2" indent="-355600" algn="l">
              <a:lnSpc>
                <a:spcPct val="90000"/>
              </a:lnSpc>
              <a:spcBef>
                <a:spcPts val="0"/>
              </a:spcBef>
              <a:spcAft>
                <a:spcPts val="0"/>
              </a:spcAft>
              <a:buClr>
                <a:schemeClr val="dk1"/>
              </a:buClr>
              <a:buSzPts val="2000"/>
              <a:buChar char="•"/>
              <a:defRPr/>
            </a:lvl3pPr>
            <a:lvl4pPr marL="1828800" lvl="3" indent="-342900" algn="l">
              <a:lnSpc>
                <a:spcPct val="90000"/>
              </a:lnSpc>
              <a:spcBef>
                <a:spcPts val="0"/>
              </a:spcBef>
              <a:spcAft>
                <a:spcPts val="0"/>
              </a:spcAft>
              <a:buClr>
                <a:schemeClr val="dk1"/>
              </a:buClr>
              <a:buSzPts val="1800"/>
              <a:buChar char="•"/>
              <a:defRPr/>
            </a:lvl4pPr>
            <a:lvl5pPr marL="2286000" lvl="4" indent="-342900" algn="l">
              <a:lnSpc>
                <a:spcPct val="90000"/>
              </a:lnSpc>
              <a:spcBef>
                <a:spcPts val="0"/>
              </a:spcBef>
              <a:spcAft>
                <a:spcPts val="0"/>
              </a:spcAft>
              <a:buClr>
                <a:schemeClr val="dk1"/>
              </a:buClr>
              <a:buSzPts val="1800"/>
              <a:buChar char="•"/>
              <a:defRPr/>
            </a:lvl5pPr>
            <a:lvl6pPr marL="2743200" lvl="5" indent="-342900" algn="l">
              <a:lnSpc>
                <a:spcPct val="90000"/>
              </a:lnSpc>
              <a:spcBef>
                <a:spcPts val="0"/>
              </a:spcBef>
              <a:spcAft>
                <a:spcPts val="0"/>
              </a:spcAft>
              <a:buClr>
                <a:schemeClr val="dk1"/>
              </a:buClr>
              <a:buSzPts val="1800"/>
              <a:buChar char="•"/>
              <a:defRPr/>
            </a:lvl6pPr>
            <a:lvl7pPr marL="3200400" lvl="6" indent="-342900" algn="l">
              <a:lnSpc>
                <a:spcPct val="90000"/>
              </a:lnSpc>
              <a:spcBef>
                <a:spcPts val="0"/>
              </a:spcBef>
              <a:spcAft>
                <a:spcPts val="0"/>
              </a:spcAft>
              <a:buClr>
                <a:schemeClr val="dk1"/>
              </a:buClr>
              <a:buSzPts val="1800"/>
              <a:buChar char="•"/>
              <a:defRPr/>
            </a:lvl7pPr>
            <a:lvl8pPr marL="3657600" lvl="7" indent="-342900" algn="l">
              <a:lnSpc>
                <a:spcPct val="90000"/>
              </a:lnSpc>
              <a:spcBef>
                <a:spcPts val="0"/>
              </a:spcBef>
              <a:spcAft>
                <a:spcPts val="0"/>
              </a:spcAft>
              <a:buClr>
                <a:schemeClr val="dk1"/>
              </a:buClr>
              <a:buSzPts val="1800"/>
              <a:buChar char="•"/>
              <a:defRPr/>
            </a:lvl8pPr>
            <a:lvl9pPr marL="4114800" lvl="8" indent="-342900" algn="l">
              <a:lnSpc>
                <a:spcPct val="90000"/>
              </a:lnSpc>
              <a:spcBef>
                <a:spcPts val="0"/>
              </a:spcBef>
              <a:spcAft>
                <a:spcPts val="0"/>
              </a:spcAft>
              <a:buClr>
                <a:schemeClr val="dk1"/>
              </a:buClr>
              <a:buSzPts val="1800"/>
              <a:buChar char="•"/>
              <a:defRPr/>
            </a:lvl9pPr>
          </a:lstStyle>
          <a:p>
            <a:endParaRPr/>
          </a:p>
        </p:txBody>
      </p:sp>
      <p:sp>
        <p:nvSpPr>
          <p:cNvPr id="24" name="Google Shape;24;p3"/>
          <p:cNvSpPr txBox="1">
            <a:spLocks noGrp="1"/>
          </p:cNvSpPr>
          <p:nvPr>
            <p:ph type="sldNum" idx="12"/>
          </p:nvPr>
        </p:nvSpPr>
        <p:spPr>
          <a:xfrm>
            <a:off x="11296609" y="6217621"/>
            <a:ext cx="731600" cy="524800"/>
          </a:xfrm>
          <a:prstGeom prst="rect">
            <a:avLst/>
          </a:prstGeom>
          <a:noFill/>
          <a:ln>
            <a:noFill/>
          </a:ln>
        </p:spPr>
        <p:txBody>
          <a:bodyPr spcFirstLastPara="1" wrap="square" lIns="91425" tIns="91425" rIns="91425" bIns="914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78700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0D071-A43F-E7C5-F9FF-7E0D61CC6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4155FF-881C-5024-503E-A173766B19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A65DA-C3C1-1433-71C3-A8CAAEEF4DD0}"/>
              </a:ext>
            </a:extLst>
          </p:cNvPr>
          <p:cNvSpPr>
            <a:spLocks noGrp="1"/>
          </p:cNvSpPr>
          <p:nvPr>
            <p:ph type="dt" sz="half" idx="10"/>
          </p:nvPr>
        </p:nvSpPr>
        <p:spPr/>
        <p:txBody>
          <a:bodyPr/>
          <a:lstStyle/>
          <a:p>
            <a:fld id="{88CAD0F3-F21A-AE4E-BA7E-C7C14FA394ED}" type="datetimeFigureOut">
              <a:rPr lang="en-US" smtClean="0"/>
              <a:t>10/24/2024</a:t>
            </a:fld>
            <a:endParaRPr lang="en-US"/>
          </a:p>
        </p:txBody>
      </p:sp>
      <p:sp>
        <p:nvSpPr>
          <p:cNvPr id="5" name="Footer Placeholder 4">
            <a:extLst>
              <a:ext uri="{FF2B5EF4-FFF2-40B4-BE49-F238E27FC236}">
                <a16:creationId xmlns:a16="http://schemas.microsoft.com/office/drawing/2014/main" id="{FE23A861-D1E2-5E71-6FA7-745B27F23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C6AD3-6DF2-F7B0-7A80-0CA60E0F40F1}"/>
              </a:ext>
            </a:extLst>
          </p:cNvPr>
          <p:cNvSpPr>
            <a:spLocks noGrp="1"/>
          </p:cNvSpPr>
          <p:nvPr>
            <p:ph type="sldNum" sz="quarter" idx="12"/>
          </p:nvPr>
        </p:nvSpPr>
        <p:spPr/>
        <p:txBody>
          <a:bodyPr/>
          <a:lstStyle/>
          <a:p>
            <a:fld id="{8F5D4C0A-0A09-4749-AA48-462C166B9B88}" type="slidenum">
              <a:rPr lang="en-US" smtClean="0"/>
              <a:t>‹#›</a:t>
            </a:fld>
            <a:endParaRPr lang="en-US"/>
          </a:p>
        </p:txBody>
      </p:sp>
    </p:spTree>
    <p:extLst>
      <p:ext uri="{BB962C8B-B14F-4D97-AF65-F5344CB8AC3E}">
        <p14:creationId xmlns:p14="http://schemas.microsoft.com/office/powerpoint/2010/main" val="1354399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0C86-3F6F-E2F5-BE74-C5BB76A80A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181C49-DD84-7D7E-2FFE-D5BBF51536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71462-06DC-E9CD-5272-B6B6A72567DA}"/>
              </a:ext>
            </a:extLst>
          </p:cNvPr>
          <p:cNvSpPr>
            <a:spLocks noGrp="1"/>
          </p:cNvSpPr>
          <p:nvPr>
            <p:ph type="dt" sz="half" idx="10"/>
          </p:nvPr>
        </p:nvSpPr>
        <p:spPr/>
        <p:txBody>
          <a:bodyPr/>
          <a:lstStyle/>
          <a:p>
            <a:fld id="{88CAD0F3-F21A-AE4E-BA7E-C7C14FA394ED}" type="datetimeFigureOut">
              <a:rPr lang="en-US" smtClean="0"/>
              <a:t>10/24/2024</a:t>
            </a:fld>
            <a:endParaRPr lang="en-US"/>
          </a:p>
        </p:txBody>
      </p:sp>
      <p:sp>
        <p:nvSpPr>
          <p:cNvPr id="5" name="Footer Placeholder 4">
            <a:extLst>
              <a:ext uri="{FF2B5EF4-FFF2-40B4-BE49-F238E27FC236}">
                <a16:creationId xmlns:a16="http://schemas.microsoft.com/office/drawing/2014/main" id="{9DE885AC-24D6-D032-B534-7C6204BF2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20485-2AB9-6309-44DB-57DAB58D69EE}"/>
              </a:ext>
            </a:extLst>
          </p:cNvPr>
          <p:cNvSpPr>
            <a:spLocks noGrp="1"/>
          </p:cNvSpPr>
          <p:nvPr>
            <p:ph type="sldNum" sz="quarter" idx="12"/>
          </p:nvPr>
        </p:nvSpPr>
        <p:spPr/>
        <p:txBody>
          <a:bodyPr/>
          <a:lstStyle/>
          <a:p>
            <a:fld id="{8F5D4C0A-0A09-4749-AA48-462C166B9B88}" type="slidenum">
              <a:rPr lang="en-US" smtClean="0"/>
              <a:t>‹#›</a:t>
            </a:fld>
            <a:endParaRPr lang="en-US"/>
          </a:p>
        </p:txBody>
      </p:sp>
    </p:spTree>
    <p:extLst>
      <p:ext uri="{BB962C8B-B14F-4D97-AF65-F5344CB8AC3E}">
        <p14:creationId xmlns:p14="http://schemas.microsoft.com/office/powerpoint/2010/main" val="4143777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F323-39B4-33CC-13BF-14C5B067BA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5B532-291F-5B58-92F6-819921739F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1C91D4-81F0-6A5F-65A0-72B761885E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1A24A5-0C8F-EF66-FD03-69AE2C294C6F}"/>
              </a:ext>
            </a:extLst>
          </p:cNvPr>
          <p:cNvSpPr>
            <a:spLocks noGrp="1"/>
          </p:cNvSpPr>
          <p:nvPr>
            <p:ph type="dt" sz="half" idx="10"/>
          </p:nvPr>
        </p:nvSpPr>
        <p:spPr/>
        <p:txBody>
          <a:bodyPr/>
          <a:lstStyle/>
          <a:p>
            <a:fld id="{88CAD0F3-F21A-AE4E-BA7E-C7C14FA394ED}" type="datetimeFigureOut">
              <a:rPr lang="en-US" smtClean="0"/>
              <a:t>10/24/2024</a:t>
            </a:fld>
            <a:endParaRPr lang="en-US"/>
          </a:p>
        </p:txBody>
      </p:sp>
      <p:sp>
        <p:nvSpPr>
          <p:cNvPr id="6" name="Footer Placeholder 5">
            <a:extLst>
              <a:ext uri="{FF2B5EF4-FFF2-40B4-BE49-F238E27FC236}">
                <a16:creationId xmlns:a16="http://schemas.microsoft.com/office/drawing/2014/main" id="{B3168589-EB4F-57FF-B1EA-EB980727A9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551E4-3111-FCF2-0A69-D852FFC9E480}"/>
              </a:ext>
            </a:extLst>
          </p:cNvPr>
          <p:cNvSpPr>
            <a:spLocks noGrp="1"/>
          </p:cNvSpPr>
          <p:nvPr>
            <p:ph type="sldNum" sz="quarter" idx="12"/>
          </p:nvPr>
        </p:nvSpPr>
        <p:spPr/>
        <p:txBody>
          <a:bodyPr/>
          <a:lstStyle/>
          <a:p>
            <a:fld id="{8F5D4C0A-0A09-4749-AA48-462C166B9B88}" type="slidenum">
              <a:rPr lang="en-US" smtClean="0"/>
              <a:t>‹#›</a:t>
            </a:fld>
            <a:endParaRPr lang="en-US"/>
          </a:p>
        </p:txBody>
      </p:sp>
    </p:spTree>
    <p:extLst>
      <p:ext uri="{BB962C8B-B14F-4D97-AF65-F5344CB8AC3E}">
        <p14:creationId xmlns:p14="http://schemas.microsoft.com/office/powerpoint/2010/main" val="2204981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66C0-2B43-A24B-3963-D4CDD9335E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9FB316-23BF-4319-ED5D-A0FB35D244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629C92-A9B3-A0E9-7E0A-89B52D7B3B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B3A02B-68BA-5B84-4763-6BF2480D50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2D7F87-B85F-023A-1E59-F5FEA1234E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E147F5-1B62-C7A6-1B1A-F912D8B0FFE1}"/>
              </a:ext>
            </a:extLst>
          </p:cNvPr>
          <p:cNvSpPr>
            <a:spLocks noGrp="1"/>
          </p:cNvSpPr>
          <p:nvPr>
            <p:ph type="dt" sz="half" idx="10"/>
          </p:nvPr>
        </p:nvSpPr>
        <p:spPr/>
        <p:txBody>
          <a:bodyPr/>
          <a:lstStyle/>
          <a:p>
            <a:fld id="{88CAD0F3-F21A-AE4E-BA7E-C7C14FA394ED}" type="datetimeFigureOut">
              <a:rPr lang="en-US" smtClean="0"/>
              <a:t>10/24/2024</a:t>
            </a:fld>
            <a:endParaRPr lang="en-US"/>
          </a:p>
        </p:txBody>
      </p:sp>
      <p:sp>
        <p:nvSpPr>
          <p:cNvPr id="8" name="Footer Placeholder 7">
            <a:extLst>
              <a:ext uri="{FF2B5EF4-FFF2-40B4-BE49-F238E27FC236}">
                <a16:creationId xmlns:a16="http://schemas.microsoft.com/office/drawing/2014/main" id="{B35FDA46-6BB7-FA34-DC43-DE26C06398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32EF3D-D8E5-BC1D-7A15-4D24CD0D3F20}"/>
              </a:ext>
            </a:extLst>
          </p:cNvPr>
          <p:cNvSpPr>
            <a:spLocks noGrp="1"/>
          </p:cNvSpPr>
          <p:nvPr>
            <p:ph type="sldNum" sz="quarter" idx="12"/>
          </p:nvPr>
        </p:nvSpPr>
        <p:spPr/>
        <p:txBody>
          <a:bodyPr/>
          <a:lstStyle/>
          <a:p>
            <a:fld id="{8F5D4C0A-0A09-4749-AA48-462C166B9B88}" type="slidenum">
              <a:rPr lang="en-US" smtClean="0"/>
              <a:t>‹#›</a:t>
            </a:fld>
            <a:endParaRPr lang="en-US"/>
          </a:p>
        </p:txBody>
      </p:sp>
    </p:spTree>
    <p:extLst>
      <p:ext uri="{BB962C8B-B14F-4D97-AF65-F5344CB8AC3E}">
        <p14:creationId xmlns:p14="http://schemas.microsoft.com/office/powerpoint/2010/main" val="4116412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93E5-F497-C211-760D-B5A0177EEB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B837C6-7E82-F539-ADFB-EDCBAE664AF0}"/>
              </a:ext>
            </a:extLst>
          </p:cNvPr>
          <p:cNvSpPr>
            <a:spLocks noGrp="1"/>
          </p:cNvSpPr>
          <p:nvPr>
            <p:ph type="dt" sz="half" idx="10"/>
          </p:nvPr>
        </p:nvSpPr>
        <p:spPr/>
        <p:txBody>
          <a:bodyPr/>
          <a:lstStyle/>
          <a:p>
            <a:fld id="{88CAD0F3-F21A-AE4E-BA7E-C7C14FA394ED}" type="datetimeFigureOut">
              <a:rPr lang="en-US" smtClean="0"/>
              <a:t>10/24/2024</a:t>
            </a:fld>
            <a:endParaRPr lang="en-US"/>
          </a:p>
        </p:txBody>
      </p:sp>
      <p:sp>
        <p:nvSpPr>
          <p:cNvPr id="4" name="Footer Placeholder 3">
            <a:extLst>
              <a:ext uri="{FF2B5EF4-FFF2-40B4-BE49-F238E27FC236}">
                <a16:creationId xmlns:a16="http://schemas.microsoft.com/office/drawing/2014/main" id="{7E7C0E0D-E58E-46F4-8EB3-4764AC535B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B3A3D3-3911-F209-4747-8D2F0FFDC60C}"/>
              </a:ext>
            </a:extLst>
          </p:cNvPr>
          <p:cNvSpPr>
            <a:spLocks noGrp="1"/>
          </p:cNvSpPr>
          <p:nvPr>
            <p:ph type="sldNum" sz="quarter" idx="12"/>
          </p:nvPr>
        </p:nvSpPr>
        <p:spPr/>
        <p:txBody>
          <a:bodyPr/>
          <a:lstStyle/>
          <a:p>
            <a:fld id="{8F5D4C0A-0A09-4749-AA48-462C166B9B88}" type="slidenum">
              <a:rPr lang="en-US" smtClean="0"/>
              <a:t>‹#›</a:t>
            </a:fld>
            <a:endParaRPr lang="en-US"/>
          </a:p>
        </p:txBody>
      </p:sp>
    </p:spTree>
    <p:extLst>
      <p:ext uri="{BB962C8B-B14F-4D97-AF65-F5344CB8AC3E}">
        <p14:creationId xmlns:p14="http://schemas.microsoft.com/office/powerpoint/2010/main" val="38341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EBFB-93FC-F862-2414-716EE32267FC}"/>
              </a:ext>
            </a:extLst>
          </p:cNvPr>
          <p:cNvSpPr>
            <a:spLocks noGrp="1"/>
          </p:cNvSpPr>
          <p:nvPr>
            <p:ph type="dt" sz="half" idx="10"/>
          </p:nvPr>
        </p:nvSpPr>
        <p:spPr/>
        <p:txBody>
          <a:bodyPr/>
          <a:lstStyle/>
          <a:p>
            <a:fld id="{88CAD0F3-F21A-AE4E-BA7E-C7C14FA394ED}" type="datetimeFigureOut">
              <a:rPr lang="en-US" smtClean="0"/>
              <a:t>10/24/2024</a:t>
            </a:fld>
            <a:endParaRPr lang="en-US"/>
          </a:p>
        </p:txBody>
      </p:sp>
      <p:sp>
        <p:nvSpPr>
          <p:cNvPr id="3" name="Footer Placeholder 2">
            <a:extLst>
              <a:ext uri="{FF2B5EF4-FFF2-40B4-BE49-F238E27FC236}">
                <a16:creationId xmlns:a16="http://schemas.microsoft.com/office/drawing/2014/main" id="{50D68060-AB22-E9D6-B6D5-474D1D2C72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260D2B-3474-7F1F-172E-FF03D271A38B}"/>
              </a:ext>
            </a:extLst>
          </p:cNvPr>
          <p:cNvSpPr>
            <a:spLocks noGrp="1"/>
          </p:cNvSpPr>
          <p:nvPr>
            <p:ph type="sldNum" sz="quarter" idx="12"/>
          </p:nvPr>
        </p:nvSpPr>
        <p:spPr/>
        <p:txBody>
          <a:bodyPr/>
          <a:lstStyle/>
          <a:p>
            <a:fld id="{8F5D4C0A-0A09-4749-AA48-462C166B9B88}" type="slidenum">
              <a:rPr lang="en-US" smtClean="0"/>
              <a:t>‹#›</a:t>
            </a:fld>
            <a:endParaRPr lang="en-US"/>
          </a:p>
        </p:txBody>
      </p:sp>
    </p:spTree>
    <p:extLst>
      <p:ext uri="{BB962C8B-B14F-4D97-AF65-F5344CB8AC3E}">
        <p14:creationId xmlns:p14="http://schemas.microsoft.com/office/powerpoint/2010/main" val="3002088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4DDE-9E9A-D1B0-A6C6-FA590E25A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B67D2B-4938-D122-E90E-6FD35B5C9D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85460-9953-00CA-6281-5425C3D72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8A21ED-E91A-0DD3-0E49-625F9F5B3CE2}"/>
              </a:ext>
            </a:extLst>
          </p:cNvPr>
          <p:cNvSpPr>
            <a:spLocks noGrp="1"/>
          </p:cNvSpPr>
          <p:nvPr>
            <p:ph type="dt" sz="half" idx="10"/>
          </p:nvPr>
        </p:nvSpPr>
        <p:spPr/>
        <p:txBody>
          <a:bodyPr/>
          <a:lstStyle/>
          <a:p>
            <a:fld id="{88CAD0F3-F21A-AE4E-BA7E-C7C14FA394ED}" type="datetimeFigureOut">
              <a:rPr lang="en-US" smtClean="0"/>
              <a:t>10/24/2024</a:t>
            </a:fld>
            <a:endParaRPr lang="en-US"/>
          </a:p>
        </p:txBody>
      </p:sp>
      <p:sp>
        <p:nvSpPr>
          <p:cNvPr id="6" name="Footer Placeholder 5">
            <a:extLst>
              <a:ext uri="{FF2B5EF4-FFF2-40B4-BE49-F238E27FC236}">
                <a16:creationId xmlns:a16="http://schemas.microsoft.com/office/drawing/2014/main" id="{262E0280-F2D7-3EA2-19F3-3D47FD6B3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FDA45-421E-80A3-4CE9-3C0F86407736}"/>
              </a:ext>
            </a:extLst>
          </p:cNvPr>
          <p:cNvSpPr>
            <a:spLocks noGrp="1"/>
          </p:cNvSpPr>
          <p:nvPr>
            <p:ph type="sldNum" sz="quarter" idx="12"/>
          </p:nvPr>
        </p:nvSpPr>
        <p:spPr/>
        <p:txBody>
          <a:bodyPr/>
          <a:lstStyle/>
          <a:p>
            <a:fld id="{8F5D4C0A-0A09-4749-AA48-462C166B9B88}" type="slidenum">
              <a:rPr lang="en-US" smtClean="0"/>
              <a:t>‹#›</a:t>
            </a:fld>
            <a:endParaRPr lang="en-US"/>
          </a:p>
        </p:txBody>
      </p:sp>
    </p:spTree>
    <p:extLst>
      <p:ext uri="{BB962C8B-B14F-4D97-AF65-F5344CB8AC3E}">
        <p14:creationId xmlns:p14="http://schemas.microsoft.com/office/powerpoint/2010/main" val="421585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12F3-B3C3-5F81-AE79-2009877C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08BD53-2322-11F1-9D0E-3915D44313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4353AA-3813-D00F-A0B8-83804A8233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0FF7EC-25B7-87F4-C038-7048E866F180}"/>
              </a:ext>
            </a:extLst>
          </p:cNvPr>
          <p:cNvSpPr>
            <a:spLocks noGrp="1"/>
          </p:cNvSpPr>
          <p:nvPr>
            <p:ph type="dt" sz="half" idx="10"/>
          </p:nvPr>
        </p:nvSpPr>
        <p:spPr/>
        <p:txBody>
          <a:bodyPr/>
          <a:lstStyle/>
          <a:p>
            <a:fld id="{88CAD0F3-F21A-AE4E-BA7E-C7C14FA394ED}" type="datetimeFigureOut">
              <a:rPr lang="en-US" smtClean="0"/>
              <a:t>10/24/2024</a:t>
            </a:fld>
            <a:endParaRPr lang="en-US"/>
          </a:p>
        </p:txBody>
      </p:sp>
      <p:sp>
        <p:nvSpPr>
          <p:cNvPr id="6" name="Footer Placeholder 5">
            <a:extLst>
              <a:ext uri="{FF2B5EF4-FFF2-40B4-BE49-F238E27FC236}">
                <a16:creationId xmlns:a16="http://schemas.microsoft.com/office/drawing/2014/main" id="{721AE670-64A5-CF6B-D0B0-7B61D774E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74184A-84A0-4812-87C6-757157CFFC76}"/>
              </a:ext>
            </a:extLst>
          </p:cNvPr>
          <p:cNvSpPr>
            <a:spLocks noGrp="1"/>
          </p:cNvSpPr>
          <p:nvPr>
            <p:ph type="sldNum" sz="quarter" idx="12"/>
          </p:nvPr>
        </p:nvSpPr>
        <p:spPr/>
        <p:txBody>
          <a:bodyPr/>
          <a:lstStyle/>
          <a:p>
            <a:fld id="{8F5D4C0A-0A09-4749-AA48-462C166B9B88}" type="slidenum">
              <a:rPr lang="en-US" smtClean="0"/>
              <a:t>‹#›</a:t>
            </a:fld>
            <a:endParaRPr lang="en-US"/>
          </a:p>
        </p:txBody>
      </p:sp>
    </p:spTree>
    <p:extLst>
      <p:ext uri="{BB962C8B-B14F-4D97-AF65-F5344CB8AC3E}">
        <p14:creationId xmlns:p14="http://schemas.microsoft.com/office/powerpoint/2010/main" val="3769801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CEF8E9-28A6-6E76-3DF2-4E7F5976AE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EAA61B-E5EB-0FEC-641B-8764A7C44D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DDE0C-D238-B441-951E-A48C43099D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AD0F3-F21A-AE4E-BA7E-C7C14FA394ED}" type="datetimeFigureOut">
              <a:rPr lang="en-US" smtClean="0"/>
              <a:t>10/24/2024</a:t>
            </a:fld>
            <a:endParaRPr lang="en-US"/>
          </a:p>
        </p:txBody>
      </p:sp>
      <p:sp>
        <p:nvSpPr>
          <p:cNvPr id="5" name="Footer Placeholder 4">
            <a:extLst>
              <a:ext uri="{FF2B5EF4-FFF2-40B4-BE49-F238E27FC236}">
                <a16:creationId xmlns:a16="http://schemas.microsoft.com/office/drawing/2014/main" id="{51ED03D8-4CB1-C60A-827F-4F2A1C609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EE8D1D-A326-0B74-353F-C513B49B41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D4C0A-0A09-4749-AA48-462C166B9B88}" type="slidenum">
              <a:rPr lang="en-US" smtClean="0"/>
              <a:t>‹#›</a:t>
            </a:fld>
            <a:endParaRPr lang="en-US"/>
          </a:p>
        </p:txBody>
      </p:sp>
    </p:spTree>
    <p:extLst>
      <p:ext uri="{BB962C8B-B14F-4D97-AF65-F5344CB8AC3E}">
        <p14:creationId xmlns:p14="http://schemas.microsoft.com/office/powerpoint/2010/main" val="2795494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aprisonhistory.org/wardengame/about/"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hyperlink" Target="https://public.imaginingamerica.org/blog/article/a-counter-archive-of-imprisonment-the-washington-prison-history-projec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history.osu.edu/exhibitions/americandream/introendnotes#interpretation"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twinery.org/"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www.inklestudios.com/in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storymaps.arcgis.com/"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neongrey.itch.io/pet-that-cat"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hyperlink" Target="http://www.twinery.org)./"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hyperlink" Target="https://johnmcewan.github.io/twine_games/1styear_example1.html"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johnmcewan.github.io/twine_games/Benton%20Barracks_%20A%20Tale%20of%20Two%20Wars%20(7).html" TargetMode="External"/><Relationship Id="rId2" Type="http://schemas.openxmlformats.org/officeDocument/2006/relationships/hyperlink" Target="https://mehnaz3.github.io/1960s-Olympics/Olympic%20Host%20Cities%20of%20the%201960s%20Era_%20Forging%20New%20Identities%20through%20International%20Mega-Sporting%20Events.html"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www.bbc.com/news/world-middle-east-32057601" TargetMode="External"/><Relationship Id="rId7" Type="http://schemas.openxmlformats.org/officeDocument/2006/relationships/hyperlink" Target="https://hajjtrail.com/"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philome.la/gamingthepast/path-of-honors-1-12-18/play/index.html" TargetMode="External"/><Relationship Id="rId5" Type="http://schemas.openxmlformats.org/officeDocument/2006/relationships/hyperlink" Target="https://xrafstar.monster/games/twine/wtwla/" TargetMode="External"/><Relationship Id="rId4" Type="http://schemas.openxmlformats.org/officeDocument/2006/relationships/hyperlink" Target="https://waprisonhistory.org/wardengame/abou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F969C-3FBF-D8B1-95F7-851926D4498D}"/>
              </a:ext>
            </a:extLst>
          </p:cNvPr>
          <p:cNvSpPr>
            <a:spLocks noGrp="1"/>
          </p:cNvSpPr>
          <p:nvPr>
            <p:ph type="title"/>
          </p:nvPr>
        </p:nvSpPr>
        <p:spPr>
          <a:xfrm>
            <a:off x="838200" y="1248456"/>
            <a:ext cx="10515600" cy="1325563"/>
          </a:xfrm>
        </p:spPr>
        <p:txBody>
          <a:bodyPr>
            <a:normAutofit fontScale="90000"/>
          </a:bodyPr>
          <a:lstStyle/>
          <a:p>
            <a:r>
              <a:rPr lang="en-US" sz="2400" dirty="0"/>
              <a:t>Digital Technologies in the Classroom</a:t>
            </a:r>
            <a:br>
              <a:rPr lang="en-US" sz="2400" dirty="0"/>
            </a:br>
            <a:br>
              <a:rPr lang="en-US" dirty="0"/>
            </a:br>
            <a:r>
              <a:rPr lang="en-US" i="1" dirty="0"/>
              <a:t>Creating Interactive stories with TWINE</a:t>
            </a:r>
            <a:r>
              <a:rPr lang="en-US" dirty="0"/>
              <a:t> </a:t>
            </a:r>
          </a:p>
        </p:txBody>
      </p:sp>
      <p:sp>
        <p:nvSpPr>
          <p:cNvPr id="3" name="Content Placeholder 2">
            <a:extLst>
              <a:ext uri="{FF2B5EF4-FFF2-40B4-BE49-F238E27FC236}">
                <a16:creationId xmlns:a16="http://schemas.microsoft.com/office/drawing/2014/main" id="{5AC164FC-2E89-E336-A6E8-921C6F944D89}"/>
              </a:ext>
            </a:extLst>
          </p:cNvPr>
          <p:cNvSpPr>
            <a:spLocks noGrp="1"/>
          </p:cNvSpPr>
          <p:nvPr>
            <p:ph idx="1"/>
          </p:nvPr>
        </p:nvSpPr>
        <p:spPr>
          <a:xfrm>
            <a:off x="4383505" y="4150895"/>
            <a:ext cx="6970295" cy="2026067"/>
          </a:xfrm>
        </p:spPr>
        <p:txBody>
          <a:bodyPr>
            <a:normAutofit/>
          </a:bodyPr>
          <a:lstStyle/>
          <a:p>
            <a:pPr marL="0" indent="0">
              <a:buNone/>
            </a:pPr>
            <a:r>
              <a:rPr lang="en-US" dirty="0"/>
              <a:t>Dr. John McEwan </a:t>
            </a:r>
          </a:p>
          <a:p>
            <a:pPr marL="0" indent="0">
              <a:buNone/>
            </a:pPr>
            <a:r>
              <a:rPr lang="en-US" dirty="0"/>
              <a:t>Institute for Digital Research in the Humanities</a:t>
            </a:r>
          </a:p>
          <a:p>
            <a:pPr marL="0" indent="0">
              <a:buNone/>
            </a:pPr>
            <a:r>
              <a:rPr lang="en-US" dirty="0"/>
              <a:t>john.mcewan@ku.edu</a:t>
            </a:r>
          </a:p>
          <a:p>
            <a:pPr marL="0" indent="0">
              <a:buNone/>
            </a:pPr>
            <a:r>
              <a:rPr lang="en-US" dirty="0"/>
              <a:t>10/23/2024</a:t>
            </a:r>
          </a:p>
          <a:p>
            <a:endParaRPr lang="en-US" dirty="0"/>
          </a:p>
        </p:txBody>
      </p:sp>
    </p:spTree>
    <p:extLst>
      <p:ext uri="{BB962C8B-B14F-4D97-AF65-F5344CB8AC3E}">
        <p14:creationId xmlns:p14="http://schemas.microsoft.com/office/powerpoint/2010/main" val="36373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6"/>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sz="4000" dirty="0"/>
              <a:t>Syrian Journey: Choose your own escape route (2015)</a:t>
            </a:r>
            <a:endParaRPr sz="4000" dirty="0"/>
          </a:p>
        </p:txBody>
      </p:sp>
      <p:sp>
        <p:nvSpPr>
          <p:cNvPr id="429" name="Google Shape;429;p66"/>
          <p:cNvSpPr txBox="1">
            <a:spLocks noGrp="1"/>
          </p:cNvSpPr>
          <p:nvPr>
            <p:ph type="body" idx="1"/>
          </p:nvPr>
        </p:nvSpPr>
        <p:spPr>
          <a:xfrm>
            <a:off x="415600" y="1357067"/>
            <a:ext cx="5447600" cy="4734800"/>
          </a:xfrm>
          <a:prstGeom prst="rect">
            <a:avLst/>
          </a:prstGeom>
        </p:spPr>
        <p:txBody>
          <a:bodyPr spcFirstLastPara="1" vert="horz" wrap="square" lIns="121900" tIns="121900" rIns="121900" bIns="121900" rtlCol="0" anchor="t" anchorCtr="0">
            <a:noAutofit/>
          </a:bodyPr>
          <a:lstStyle/>
          <a:p>
            <a:pPr marL="0" indent="0">
              <a:spcBef>
                <a:spcPts val="1600"/>
              </a:spcBef>
              <a:buNone/>
            </a:pPr>
            <a:r>
              <a:rPr lang="en" sz="1467" b="1" dirty="0">
                <a:solidFill>
                  <a:srgbClr val="000000"/>
                </a:solidFill>
                <a:latin typeface="Arial"/>
                <a:ea typeface="Arial"/>
                <a:cs typeface="Arial"/>
                <a:sym typeface="Arial"/>
              </a:rPr>
              <a:t>The Syrian conflict has torn the country apart, leaving thousands dead and driving millions to flee their homes. Many seek refuge in neighbouring countries but others pay traffickers to take them to Europe - risking death, capture and deportation.</a:t>
            </a:r>
            <a:endParaRPr sz="1467" b="1" dirty="0">
              <a:solidFill>
                <a:srgbClr val="000000"/>
              </a:solidFill>
              <a:latin typeface="Arial"/>
              <a:ea typeface="Arial"/>
              <a:cs typeface="Arial"/>
              <a:sym typeface="Arial"/>
            </a:endParaRPr>
          </a:p>
          <a:p>
            <a:pPr marL="0" indent="0">
              <a:spcBef>
                <a:spcPts val="1600"/>
              </a:spcBef>
              <a:buNone/>
            </a:pPr>
            <a:r>
              <a:rPr lang="en" sz="1467" dirty="0">
                <a:solidFill>
                  <a:srgbClr val="000000"/>
                </a:solidFill>
                <a:latin typeface="Arial"/>
                <a:ea typeface="Arial"/>
                <a:cs typeface="Arial"/>
                <a:sym typeface="Arial"/>
              </a:rPr>
              <a:t>If you were fleeing Syria for Europe, what choices would you make for you and your family? Take our journey to understand the real dilemmas the refugees face.</a:t>
            </a:r>
            <a:endParaRPr sz="1467" dirty="0">
              <a:solidFill>
                <a:srgbClr val="000000"/>
              </a:solidFill>
              <a:latin typeface="Arial"/>
              <a:ea typeface="Arial"/>
              <a:cs typeface="Arial"/>
              <a:sym typeface="Arial"/>
            </a:endParaRPr>
          </a:p>
          <a:p>
            <a:pPr marL="0" indent="0">
              <a:spcBef>
                <a:spcPts val="1600"/>
              </a:spcBef>
              <a:buNone/>
            </a:pPr>
            <a:r>
              <a:rPr lang="en" sz="1467" i="1" dirty="0">
                <a:solidFill>
                  <a:srgbClr val="000000"/>
                </a:solidFill>
                <a:latin typeface="Arial"/>
                <a:ea typeface="Arial"/>
                <a:cs typeface="Arial"/>
                <a:sym typeface="Arial"/>
              </a:rPr>
              <a:t>The routes, options and outcomes in this Syrian Journey feature were based on real stories uncovered by extensive research as part of a BBC Arabic digital project exploring migration from Syria</a:t>
            </a:r>
            <a:endParaRPr sz="1467" dirty="0">
              <a:solidFill>
                <a:srgbClr val="000000"/>
              </a:solidFill>
              <a:latin typeface="Arial"/>
              <a:ea typeface="Arial"/>
              <a:cs typeface="Arial"/>
              <a:sym typeface="Arial"/>
            </a:endParaRPr>
          </a:p>
          <a:p>
            <a:pPr marL="0" indent="0">
              <a:spcBef>
                <a:spcPts val="1600"/>
              </a:spcBef>
              <a:spcAft>
                <a:spcPts val="2133"/>
              </a:spcAft>
              <a:buNone/>
            </a:pPr>
            <a:r>
              <a:rPr lang="en" sz="1600" dirty="0"/>
              <a:t>https://www.bbc.com/news/world-middle-east-32057601</a:t>
            </a:r>
            <a:endParaRPr sz="1600" dirty="0"/>
          </a:p>
        </p:txBody>
      </p:sp>
      <p:pic>
        <p:nvPicPr>
          <p:cNvPr id="430" name="Google Shape;430;p66"/>
          <p:cNvPicPr preferRelativeResize="0"/>
          <p:nvPr/>
        </p:nvPicPr>
        <p:blipFill>
          <a:blip r:embed="rId3">
            <a:alphaModFix/>
          </a:blip>
          <a:stretch>
            <a:fillRect/>
          </a:stretch>
        </p:blipFill>
        <p:spPr>
          <a:xfrm>
            <a:off x="6419768" y="1357067"/>
            <a:ext cx="4175953" cy="37611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7"/>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dirty="0"/>
              <a:t>The Washington Prison Project </a:t>
            </a:r>
            <a:r>
              <a:rPr lang="en" sz="4000" dirty="0"/>
              <a:t>(1987, 2017)</a:t>
            </a:r>
            <a:br>
              <a:rPr lang="en" sz="4000" dirty="0"/>
            </a:br>
            <a:r>
              <a:rPr lang="en" sz="3200" i="1" dirty="0"/>
              <a:t>Ed Mead, with M. Donea and D. Berger</a:t>
            </a:r>
            <a:endParaRPr sz="3200" i="1" dirty="0"/>
          </a:p>
        </p:txBody>
      </p:sp>
      <p:sp>
        <p:nvSpPr>
          <p:cNvPr id="436" name="Google Shape;436;p67"/>
          <p:cNvSpPr txBox="1">
            <a:spLocks noGrp="1"/>
          </p:cNvSpPr>
          <p:nvPr>
            <p:ph type="body" idx="1"/>
          </p:nvPr>
        </p:nvSpPr>
        <p:spPr>
          <a:xfrm>
            <a:off x="415600" y="2177715"/>
            <a:ext cx="7422800" cy="3402000"/>
          </a:xfrm>
          <a:prstGeom prst="rect">
            <a:avLst/>
          </a:prstGeom>
        </p:spPr>
        <p:txBody>
          <a:bodyPr spcFirstLastPara="1" vert="horz" wrap="square" lIns="121900" tIns="121900" rIns="121900" bIns="121900" rtlCol="0" anchor="t" anchorCtr="0">
            <a:noAutofit/>
          </a:bodyPr>
          <a:lstStyle/>
          <a:p>
            <a:pPr marL="0" indent="0">
              <a:buNone/>
            </a:pPr>
            <a:r>
              <a:rPr lang="en" sz="1867" dirty="0"/>
              <a:t>Who has power in prison and how do they exercise it? The Warden Game provides an unexpected way of thinking about these questions. Rather than a total institution of some predictability, the prison turns out to be susceptible to different forms of activity by incarcerated people, their families and loved ones, journalists, guards, judges, state legislators, and political appointees.</a:t>
            </a:r>
            <a:endParaRPr sz="1867" dirty="0"/>
          </a:p>
          <a:p>
            <a:pPr marL="0" indent="0">
              <a:spcBef>
                <a:spcPts val="2133"/>
              </a:spcBef>
              <a:spcAft>
                <a:spcPts val="2133"/>
              </a:spcAft>
              <a:buNone/>
            </a:pPr>
            <a:r>
              <a:rPr lang="en" sz="1867" dirty="0"/>
              <a:t>The game contains within it a number of assumptions about the warden’s role and the inherent limitations of the prison as an institution.</a:t>
            </a:r>
            <a:endParaRPr sz="1867" dirty="0"/>
          </a:p>
        </p:txBody>
      </p:sp>
      <p:sp>
        <p:nvSpPr>
          <p:cNvPr id="437" name="Google Shape;437;p67"/>
          <p:cNvSpPr txBox="1"/>
          <p:nvPr/>
        </p:nvSpPr>
        <p:spPr>
          <a:xfrm>
            <a:off x="415600" y="4953634"/>
            <a:ext cx="7623200" cy="1929719"/>
          </a:xfrm>
          <a:prstGeom prst="rect">
            <a:avLst/>
          </a:prstGeom>
          <a:noFill/>
          <a:ln>
            <a:noFill/>
          </a:ln>
        </p:spPr>
        <p:txBody>
          <a:bodyPr spcFirstLastPara="1" wrap="square" lIns="121900" tIns="121900" rIns="121900" bIns="121900" anchor="t" anchorCtr="0">
            <a:spAutoFit/>
          </a:bodyPr>
          <a:lstStyle/>
          <a:p>
            <a:pPr>
              <a:lnSpc>
                <a:spcPct val="115000"/>
              </a:lnSpc>
            </a:pPr>
            <a:r>
              <a:rPr lang="en" sz="1600" u="sng" dirty="0">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https://waprisonhistory.org/wardengame/about/</a:t>
            </a:r>
            <a:endParaRPr sz="1600" dirty="0">
              <a:solidFill>
                <a:schemeClr val="dk2"/>
              </a:solidFill>
              <a:latin typeface="Roboto"/>
              <a:ea typeface="Roboto"/>
              <a:cs typeface="Roboto"/>
              <a:sym typeface="Roboto"/>
            </a:endParaRPr>
          </a:p>
          <a:p>
            <a:pPr>
              <a:spcBef>
                <a:spcPts val="2133"/>
              </a:spcBef>
            </a:pPr>
            <a:r>
              <a:rPr lang="en" sz="1600" u="sng" dirty="0">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https://public.imaginingamerica.org/blog/article/a-counter-archive-of-imprisonment-the-washington-prison-history-project/</a:t>
            </a:r>
            <a:endParaRPr sz="1600" dirty="0">
              <a:solidFill>
                <a:schemeClr val="dk2"/>
              </a:solidFill>
              <a:latin typeface="Roboto"/>
              <a:ea typeface="Roboto"/>
              <a:cs typeface="Roboto"/>
              <a:sym typeface="Roboto"/>
            </a:endParaRPr>
          </a:p>
          <a:p>
            <a:pPr>
              <a:spcBef>
                <a:spcPts val="2133"/>
              </a:spcBef>
            </a:pPr>
            <a:endParaRPr sz="2400" dirty="0">
              <a:latin typeface="Roboto"/>
              <a:ea typeface="Roboto"/>
              <a:cs typeface="Roboto"/>
              <a:sym typeface="Roboto"/>
            </a:endParaRPr>
          </a:p>
        </p:txBody>
      </p:sp>
      <p:pic>
        <p:nvPicPr>
          <p:cNvPr id="438" name="Google Shape;438;p67"/>
          <p:cNvPicPr preferRelativeResize="0"/>
          <p:nvPr/>
        </p:nvPicPr>
        <p:blipFill>
          <a:blip r:embed="rId5">
            <a:alphaModFix/>
          </a:blip>
          <a:stretch>
            <a:fillRect/>
          </a:stretch>
        </p:blipFill>
        <p:spPr>
          <a:xfrm>
            <a:off x="7908535" y="2177715"/>
            <a:ext cx="3867865" cy="25719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442"/>
        <p:cNvGrpSpPr/>
        <p:nvPr/>
      </p:nvGrpSpPr>
      <p:grpSpPr>
        <a:xfrm>
          <a:off x="0" y="0"/>
          <a:ext cx="0" cy="0"/>
          <a:chOff x="0" y="0"/>
          <a:chExt cx="0" cy="0"/>
        </a:xfrm>
      </p:grpSpPr>
      <p:sp>
        <p:nvSpPr>
          <p:cNvPr id="443" name="Google Shape;443;p68"/>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Purchasing the Dream: Buying a Home in 1960 Chicago</a:t>
            </a:r>
            <a:endParaRPr/>
          </a:p>
        </p:txBody>
      </p:sp>
      <p:sp>
        <p:nvSpPr>
          <p:cNvPr id="444" name="Google Shape;444;p68"/>
          <p:cNvSpPr txBox="1">
            <a:spLocks noGrp="1"/>
          </p:cNvSpPr>
          <p:nvPr>
            <p:ph type="body" idx="1"/>
          </p:nvPr>
        </p:nvSpPr>
        <p:spPr>
          <a:xfrm>
            <a:off x="415600" y="1715967"/>
            <a:ext cx="8402800" cy="4376000"/>
          </a:xfrm>
          <a:prstGeom prst="rect">
            <a:avLst/>
          </a:prstGeom>
        </p:spPr>
        <p:txBody>
          <a:bodyPr spcFirstLastPara="1" vert="horz" wrap="square" lIns="121900" tIns="121900" rIns="121900" bIns="121900" rtlCol="0" anchor="t" anchorCtr="0">
            <a:noAutofit/>
          </a:bodyPr>
          <a:lstStyle/>
          <a:p>
            <a:pPr marL="0" indent="0">
              <a:spcBef>
                <a:spcPts val="1600"/>
              </a:spcBef>
              <a:buNone/>
            </a:pPr>
            <a:r>
              <a:rPr lang="en" sz="1600" i="1" dirty="0">
                <a:solidFill>
                  <a:srgbClr val="000000"/>
                </a:solidFill>
              </a:rPr>
              <a:t>Created and Developed by Jillian Hinegardner</a:t>
            </a:r>
            <a:r>
              <a:rPr lang="en" sz="1600" dirty="0">
                <a:solidFill>
                  <a:srgbClr val="000000"/>
                </a:solidFill>
              </a:rPr>
              <a:t> 	</a:t>
            </a:r>
            <a:endParaRPr sz="1600" dirty="0">
              <a:solidFill>
                <a:srgbClr val="000000"/>
              </a:solidFill>
            </a:endParaRPr>
          </a:p>
          <a:p>
            <a:pPr marL="0" indent="0">
              <a:spcBef>
                <a:spcPts val="1600"/>
              </a:spcBef>
              <a:buNone/>
            </a:pPr>
            <a:r>
              <a:rPr lang="en" sz="1600" dirty="0">
                <a:solidFill>
                  <a:srgbClr val="000000"/>
                </a:solidFill>
              </a:rPr>
              <a:t>A home in the suburbs is the hallmark of the American Dream. Homeownership became a reality for many people after World War II. The demand for housing increased rapidly as veterans returned from the war and started families. The federal government subsidized the private building industry's efforts to supply the enormous demand.</a:t>
            </a:r>
            <a:endParaRPr sz="1600" dirty="0">
              <a:solidFill>
                <a:srgbClr val="000000"/>
              </a:solidFill>
            </a:endParaRPr>
          </a:p>
          <a:p>
            <a:pPr marL="0" indent="0">
              <a:spcBef>
                <a:spcPts val="1600"/>
              </a:spcBef>
              <a:buNone/>
            </a:pPr>
            <a:r>
              <a:rPr lang="en" sz="1600" dirty="0">
                <a:solidFill>
                  <a:srgbClr val="000000"/>
                </a:solidFill>
              </a:rPr>
              <a:t>This simulation is a representation of buying a home in Chicago in 1960. As you interact with the simulation, it is important to remember that this is an</a:t>
            </a:r>
            <a:r>
              <a:rPr lang="en" sz="1600" dirty="0">
                <a:solidFill>
                  <a:srgbClr val="000000"/>
                </a:solidFill>
                <a:uFill>
                  <a:noFill/>
                </a:uFill>
                <a:hlinkClick r:id="rId3">
                  <a:extLst>
                    <a:ext uri="{A12FA001-AC4F-418D-AE19-62706E023703}">
                      <ahyp:hlinkClr xmlns:ahyp="http://schemas.microsoft.com/office/drawing/2018/hyperlinkcolor" val="tx"/>
                    </a:ext>
                  </a:extLst>
                </a:hlinkClick>
              </a:rPr>
              <a:t> </a:t>
            </a:r>
            <a:r>
              <a:rPr lang="en" sz="1600" u="sng" dirty="0">
                <a:solidFill>
                  <a:schemeClr val="hlink"/>
                </a:solidFill>
                <a:hlinkClick r:id="rId3"/>
              </a:rPr>
              <a:t>interpretation</a:t>
            </a:r>
            <a:r>
              <a:rPr lang="en" sz="1600" dirty="0">
                <a:solidFill>
                  <a:srgbClr val="000000"/>
                </a:solidFill>
              </a:rPr>
              <a:t> of historical evidence.</a:t>
            </a:r>
            <a:endParaRPr sz="1600" dirty="0">
              <a:solidFill>
                <a:srgbClr val="000000"/>
              </a:solidFill>
            </a:endParaRPr>
          </a:p>
          <a:p>
            <a:pPr marL="0" indent="0">
              <a:spcBef>
                <a:spcPts val="1600"/>
              </a:spcBef>
              <a:buNone/>
            </a:pPr>
            <a:r>
              <a:rPr lang="en" sz="1600" dirty="0">
                <a:solidFill>
                  <a:srgbClr val="000000"/>
                </a:solidFill>
              </a:rPr>
              <a:t>The simulation allows you to take on the role of a white family or an African American family. You should take on both roles to get the full experience, but the order does not matter.</a:t>
            </a:r>
            <a:endParaRPr sz="1600" dirty="0"/>
          </a:p>
          <a:p>
            <a:pPr marL="0" indent="0">
              <a:spcBef>
                <a:spcPts val="1600"/>
              </a:spcBef>
              <a:spcAft>
                <a:spcPts val="2133"/>
              </a:spcAft>
              <a:buNone/>
            </a:pPr>
            <a:r>
              <a:rPr lang="en" sz="1467" dirty="0"/>
              <a:t>https://ehistory.osu.edu/exhibitions/americandream/intro3</a:t>
            </a:r>
            <a:endParaRPr sz="1467" dirty="0"/>
          </a:p>
        </p:txBody>
      </p:sp>
      <p:pic>
        <p:nvPicPr>
          <p:cNvPr id="445" name="Google Shape;445;p68"/>
          <p:cNvPicPr preferRelativeResize="0"/>
          <p:nvPr/>
        </p:nvPicPr>
        <p:blipFill>
          <a:blip r:embed="rId4">
            <a:alphaModFix/>
          </a:blip>
          <a:stretch>
            <a:fillRect/>
          </a:stretch>
        </p:blipFill>
        <p:spPr>
          <a:xfrm>
            <a:off x="8818400" y="2494634"/>
            <a:ext cx="2718136" cy="18687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55" name="Google Shape;255;p42"/>
          <p:cNvSpPr txBox="1">
            <a:spLocks noGrp="1"/>
          </p:cNvSpPr>
          <p:nvPr>
            <p:ph type="title"/>
          </p:nvPr>
        </p:nvSpPr>
        <p:spPr>
          <a:xfrm>
            <a:off x="415600" y="546667"/>
            <a:ext cx="11360800" cy="1508748"/>
          </a:xfrm>
          <a:prstGeom prst="rect">
            <a:avLst/>
          </a:prstGeom>
        </p:spPr>
        <p:txBody>
          <a:bodyPr spcFirstLastPara="1" vert="horz" wrap="square" lIns="121900" tIns="121900" rIns="121900" bIns="121900" rtlCol="0" anchor="t" anchorCtr="0">
            <a:noAutofit/>
          </a:bodyPr>
          <a:lstStyle/>
          <a:p>
            <a:r>
              <a:rPr lang="en" dirty="0"/>
              <a:t>With Those We Love Alive (2014)</a:t>
            </a:r>
            <a:br>
              <a:rPr lang="en" dirty="0"/>
            </a:br>
            <a:r>
              <a:rPr lang="en" sz="2800" i="1" dirty="0"/>
              <a:t>Porpentine Charity Heartscape</a:t>
            </a:r>
            <a:br>
              <a:rPr lang="en" sz="2800" i="1" dirty="0"/>
            </a:br>
            <a:r>
              <a:rPr lang="en-US" sz="2800" i="1" dirty="0"/>
              <a:t>https://xrafstar.monster/games/twine/wtwla</a:t>
            </a:r>
            <a:endParaRPr sz="2800" i="1" dirty="0"/>
          </a:p>
        </p:txBody>
      </p:sp>
      <p:pic>
        <p:nvPicPr>
          <p:cNvPr id="256" name="Google Shape;256;p42"/>
          <p:cNvPicPr preferRelativeResize="0"/>
          <p:nvPr/>
        </p:nvPicPr>
        <p:blipFill>
          <a:blip r:embed="rId3">
            <a:alphaModFix/>
          </a:blip>
          <a:stretch>
            <a:fillRect/>
          </a:stretch>
        </p:blipFill>
        <p:spPr>
          <a:xfrm>
            <a:off x="568268" y="2652865"/>
            <a:ext cx="6864132" cy="3658468"/>
          </a:xfrm>
          <a:prstGeom prst="rect">
            <a:avLst/>
          </a:prstGeom>
          <a:noFill/>
          <a:ln>
            <a:noFill/>
          </a:ln>
        </p:spPr>
      </p:pic>
      <p:pic>
        <p:nvPicPr>
          <p:cNvPr id="257" name="Google Shape;257;p42"/>
          <p:cNvPicPr preferRelativeResize="0"/>
          <p:nvPr/>
        </p:nvPicPr>
        <p:blipFill>
          <a:blip r:embed="rId4">
            <a:alphaModFix/>
          </a:blip>
          <a:stretch>
            <a:fillRect/>
          </a:stretch>
        </p:blipFill>
        <p:spPr>
          <a:xfrm>
            <a:off x="7069768" y="2055415"/>
            <a:ext cx="4706632" cy="3605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9"/>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Student friendly branching narrative creation tools</a:t>
            </a:r>
            <a:endParaRPr/>
          </a:p>
        </p:txBody>
      </p:sp>
      <p:sp>
        <p:nvSpPr>
          <p:cNvPr id="451" name="Google Shape;451;p69"/>
          <p:cNvSpPr txBox="1">
            <a:spLocks noGrp="1"/>
          </p:cNvSpPr>
          <p:nvPr>
            <p:ph type="body" idx="1"/>
          </p:nvPr>
        </p:nvSpPr>
        <p:spPr>
          <a:xfrm>
            <a:off x="415600" y="2581433"/>
            <a:ext cx="11360800" cy="3713600"/>
          </a:xfrm>
          <a:prstGeom prst="rect">
            <a:avLst/>
          </a:prstGeom>
        </p:spPr>
        <p:txBody>
          <a:bodyPr spcFirstLastPara="1" vert="horz" wrap="square" lIns="121900" tIns="121900" rIns="121900" bIns="121900" rtlCol="0" anchor="t" anchorCtr="0">
            <a:noAutofit/>
          </a:bodyPr>
          <a:lstStyle/>
          <a:p>
            <a:pPr marL="0" indent="0">
              <a:buNone/>
            </a:pPr>
            <a:r>
              <a:rPr lang="en"/>
              <a:t>Two recommendations:</a:t>
            </a:r>
            <a:endParaRPr/>
          </a:p>
          <a:p>
            <a:pPr marL="609585" indent="-457189">
              <a:spcBef>
                <a:spcPts val="2133"/>
              </a:spcBef>
              <a:buSzPts val="1800"/>
              <a:buChar char="●"/>
            </a:pPr>
            <a:r>
              <a:rPr lang="en"/>
              <a:t>Twine  </a:t>
            </a:r>
            <a:r>
              <a:rPr lang="en" u="sng">
                <a:solidFill>
                  <a:schemeClr val="hlink"/>
                </a:solidFill>
                <a:hlinkClick r:id="rId3"/>
              </a:rPr>
              <a:t>https://twinery.org/</a:t>
            </a:r>
            <a:endParaRPr/>
          </a:p>
          <a:p>
            <a:pPr marL="609585" indent="-457189">
              <a:buSzPts val="1800"/>
              <a:buChar char="●"/>
            </a:pPr>
            <a:r>
              <a:rPr lang="en"/>
              <a:t>Ink  </a:t>
            </a:r>
            <a:r>
              <a:rPr lang="en" u="sng">
                <a:solidFill>
                  <a:schemeClr val="hlink"/>
                </a:solidFill>
                <a:hlinkClick r:id="rId4"/>
              </a:rPr>
              <a:t>https://www.inklestudios.com/ink/</a:t>
            </a:r>
            <a:endParaRPr/>
          </a:p>
          <a:p>
            <a:pPr marL="609585" indent="0">
              <a:spcBef>
                <a:spcPts val="2133"/>
              </a:spcBef>
              <a:spcAft>
                <a:spcPts val="2133"/>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0"/>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TWINE  (https://twinery.org)</a:t>
            </a:r>
            <a:endParaRPr/>
          </a:p>
        </p:txBody>
      </p:sp>
      <p:sp>
        <p:nvSpPr>
          <p:cNvPr id="457" name="Google Shape;457;p70"/>
          <p:cNvSpPr txBox="1">
            <a:spLocks noGrp="1"/>
          </p:cNvSpPr>
          <p:nvPr>
            <p:ph type="body" idx="1"/>
          </p:nvPr>
        </p:nvSpPr>
        <p:spPr>
          <a:xfrm>
            <a:off x="415600" y="1639833"/>
            <a:ext cx="11360800" cy="44520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458" name="Google Shape;458;p70"/>
          <p:cNvPicPr preferRelativeResize="0"/>
          <p:nvPr/>
        </p:nvPicPr>
        <p:blipFill>
          <a:blip r:embed="rId3">
            <a:alphaModFix/>
          </a:blip>
          <a:stretch>
            <a:fillRect/>
          </a:stretch>
        </p:blipFill>
        <p:spPr>
          <a:xfrm>
            <a:off x="1938136" y="1639834"/>
            <a:ext cx="8116331" cy="4452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D3C9-7D82-1C26-8669-343AF4C495C9}"/>
              </a:ext>
            </a:extLst>
          </p:cNvPr>
          <p:cNvSpPr>
            <a:spLocks noGrp="1"/>
          </p:cNvSpPr>
          <p:nvPr>
            <p:ph type="title"/>
          </p:nvPr>
        </p:nvSpPr>
        <p:spPr/>
        <p:txBody>
          <a:bodyPr>
            <a:normAutofit fontScale="90000"/>
          </a:bodyPr>
          <a:lstStyle/>
          <a:p>
            <a:r>
              <a:rPr lang="en-US" dirty="0"/>
              <a:t>Stories</a:t>
            </a:r>
          </a:p>
        </p:txBody>
      </p:sp>
      <p:sp>
        <p:nvSpPr>
          <p:cNvPr id="3" name="Text Placeholder 2">
            <a:extLst>
              <a:ext uri="{FF2B5EF4-FFF2-40B4-BE49-F238E27FC236}">
                <a16:creationId xmlns:a16="http://schemas.microsoft.com/office/drawing/2014/main" id="{7919B5F4-4A7A-A62D-1A0D-713575157541}"/>
              </a:ext>
            </a:extLst>
          </p:cNvPr>
          <p:cNvSpPr>
            <a:spLocks noGrp="1"/>
          </p:cNvSpPr>
          <p:nvPr>
            <p:ph type="body" idx="1"/>
          </p:nvPr>
        </p:nvSpPr>
        <p:spPr/>
        <p:txBody>
          <a:bodyPr/>
          <a:lstStyle/>
          <a:p>
            <a:pPr marL="50800" indent="0">
              <a:buNone/>
            </a:pPr>
            <a:r>
              <a:rPr lang="en-US" dirty="0"/>
              <a:t>Twine calls the things you make with it </a:t>
            </a:r>
            <a:r>
              <a:rPr lang="en-US" i="1" dirty="0"/>
              <a:t>stories</a:t>
            </a:r>
            <a:r>
              <a:rPr lang="en-US" dirty="0"/>
              <a:t>. But of course Twine can be used to create more than just fiction, or even prose, with Twine. People have used Twine to make:</a:t>
            </a:r>
          </a:p>
          <a:p>
            <a:pPr>
              <a:buFont typeface="Arial" panose="020B0604020202020204" pitchFamily="34" charset="0"/>
              <a:buChar char="•"/>
            </a:pPr>
            <a:r>
              <a:rPr lang="en-US" dirty="0"/>
              <a:t>Nonfiction essays</a:t>
            </a:r>
          </a:p>
          <a:p>
            <a:pPr>
              <a:buFont typeface="Arial" panose="020B0604020202020204" pitchFamily="34" charset="0"/>
              <a:buChar char="•"/>
            </a:pPr>
            <a:r>
              <a:rPr lang="en-US" dirty="0"/>
              <a:t>Role-playing games</a:t>
            </a:r>
          </a:p>
          <a:p>
            <a:pPr>
              <a:buFont typeface="Arial" panose="020B0604020202020204" pitchFamily="34" charset="0"/>
              <a:buChar char="•"/>
            </a:pPr>
            <a:r>
              <a:rPr lang="en-US" dirty="0"/>
              <a:t>Poetry</a:t>
            </a:r>
          </a:p>
          <a:p>
            <a:pPr>
              <a:buFont typeface="Arial" panose="020B0604020202020204" pitchFamily="34" charset="0"/>
              <a:buChar char="•"/>
            </a:pPr>
            <a:r>
              <a:rPr lang="en-US" dirty="0"/>
              <a:t>Visual novels</a:t>
            </a:r>
          </a:p>
          <a:p>
            <a:pPr>
              <a:buFont typeface="Arial" panose="020B0604020202020204" pitchFamily="34" charset="0"/>
              <a:buChar char="•"/>
            </a:pPr>
            <a:r>
              <a:rPr lang="en-US" dirty="0"/>
              <a:t>Procedurally-generated text</a:t>
            </a:r>
          </a:p>
          <a:p>
            <a:pPr>
              <a:buFont typeface="Arial" panose="020B0604020202020204" pitchFamily="34" charset="0"/>
              <a:buChar char="•"/>
            </a:pPr>
            <a:r>
              <a:rPr lang="en-US" dirty="0"/>
              <a:t>Interactive graphic novels</a:t>
            </a:r>
          </a:p>
          <a:p>
            <a:pPr>
              <a:buFont typeface="Arial" panose="020B0604020202020204" pitchFamily="34" charset="0"/>
              <a:buChar char="•"/>
            </a:pPr>
            <a:r>
              <a:rPr lang="en-US" dirty="0"/>
              <a:t>Dialogue trees for games</a:t>
            </a:r>
          </a:p>
          <a:p>
            <a:pPr>
              <a:buFont typeface="Arial" panose="020B0604020202020204" pitchFamily="34" charset="0"/>
              <a:buChar char="•"/>
            </a:pPr>
            <a:r>
              <a:rPr lang="en-US" dirty="0"/>
              <a:t>Complete nonsense</a:t>
            </a:r>
          </a:p>
          <a:p>
            <a:endParaRPr lang="en-US" dirty="0"/>
          </a:p>
        </p:txBody>
      </p:sp>
    </p:spTree>
    <p:extLst>
      <p:ext uri="{BB962C8B-B14F-4D97-AF65-F5344CB8AC3E}">
        <p14:creationId xmlns:p14="http://schemas.microsoft.com/office/powerpoint/2010/main" val="1073207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0"/>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How to get Started</a:t>
            </a:r>
            <a:endParaRPr/>
          </a:p>
        </p:txBody>
      </p:sp>
      <p:sp>
        <p:nvSpPr>
          <p:cNvPr id="379" name="Google Shape;379;p60"/>
          <p:cNvSpPr txBox="1">
            <a:spLocks noGrp="1"/>
          </p:cNvSpPr>
          <p:nvPr>
            <p:ph type="body" idx="1"/>
          </p:nvPr>
        </p:nvSpPr>
        <p:spPr>
          <a:xfrm>
            <a:off x="415600" y="1639833"/>
            <a:ext cx="11360800" cy="4452000"/>
          </a:xfrm>
          <a:prstGeom prst="rect">
            <a:avLst/>
          </a:prstGeom>
        </p:spPr>
        <p:txBody>
          <a:bodyPr spcFirstLastPara="1" vert="horz" wrap="square" lIns="121900" tIns="121900" rIns="121900" bIns="121900" rtlCol="0" anchor="t" anchorCtr="0">
            <a:noAutofit/>
          </a:bodyPr>
          <a:lstStyle/>
          <a:p>
            <a:pPr marL="0" indent="0">
              <a:buNone/>
            </a:pPr>
            <a:r>
              <a:rPr lang="en" sz="2133">
                <a:solidFill>
                  <a:srgbClr val="000000"/>
                </a:solidFill>
              </a:rPr>
              <a:t>You can use Twine online, but I recommend that you download the program and run it from your own computer. The reason is because Twine saves your work into your browser on your local machine, which is not a secure place to store your data.</a:t>
            </a:r>
            <a:endParaRPr sz="2133">
              <a:solidFill>
                <a:srgbClr val="000000"/>
              </a:solidFill>
            </a:endParaRPr>
          </a:p>
          <a:p>
            <a:pPr marL="0" indent="0">
              <a:buNone/>
            </a:pPr>
            <a:endParaRPr sz="2133">
              <a:solidFill>
                <a:srgbClr val="000000"/>
              </a:solidFill>
            </a:endParaRPr>
          </a:p>
          <a:p>
            <a:pPr marL="609585" indent="-440256">
              <a:buSzPts val="1600"/>
              <a:buChar char="●"/>
            </a:pPr>
            <a:r>
              <a:rPr lang="en" sz="2133">
                <a:solidFill>
                  <a:srgbClr val="000000"/>
                </a:solidFill>
              </a:rPr>
              <a:t>Visit </a:t>
            </a:r>
            <a:r>
              <a:rPr lang="en" sz="2133" u="sng">
                <a:solidFill>
                  <a:srgbClr val="1155CC"/>
                </a:solidFill>
                <a:hlinkClick r:id="rId3">
                  <a:extLst>
                    <a:ext uri="{A12FA001-AC4F-418D-AE19-62706E023703}">
                      <ahyp:hlinkClr xmlns:ahyp="http://schemas.microsoft.com/office/drawing/2018/hyperlinkcolor" val="tx"/>
                    </a:ext>
                  </a:extLst>
                </a:hlinkClick>
              </a:rPr>
              <a:t>https://twinery.org/</a:t>
            </a:r>
            <a:endParaRPr sz="2133">
              <a:solidFill>
                <a:srgbClr val="000000"/>
              </a:solidFill>
            </a:endParaRPr>
          </a:p>
          <a:p>
            <a:pPr marL="609585" indent="-440256">
              <a:buClr>
                <a:srgbClr val="000000"/>
              </a:buClr>
              <a:buSzPts val="1600"/>
              <a:buChar char="●"/>
            </a:pPr>
            <a:r>
              <a:rPr lang="en" sz="2133">
                <a:solidFill>
                  <a:srgbClr val="000000"/>
                </a:solidFill>
              </a:rPr>
              <a:t>The ‘download’ link will take you to Github</a:t>
            </a:r>
            <a:endParaRPr sz="2133">
              <a:solidFill>
                <a:srgbClr val="000000"/>
              </a:solidFill>
            </a:endParaRPr>
          </a:p>
          <a:p>
            <a:pPr marL="609585" indent="-440256">
              <a:buClr>
                <a:srgbClr val="000000"/>
              </a:buClr>
              <a:buSzPts val="1600"/>
              <a:buChar char="●"/>
            </a:pPr>
            <a:r>
              <a:rPr lang="en" sz="2133">
                <a:solidFill>
                  <a:srgbClr val="000000"/>
                </a:solidFill>
              </a:rPr>
              <a:t>Download the appropriate version for your machine</a:t>
            </a:r>
            <a:endParaRPr sz="2133">
              <a:solidFill>
                <a:srgbClr val="000000"/>
              </a:solidFill>
            </a:endParaRPr>
          </a:p>
          <a:p>
            <a:pPr marL="609585" indent="-440256">
              <a:buClr>
                <a:srgbClr val="000000"/>
              </a:buClr>
              <a:buSzPts val="1600"/>
              <a:buChar char="●"/>
            </a:pPr>
            <a:r>
              <a:rPr lang="en" sz="2133">
                <a:solidFill>
                  <a:srgbClr val="000000"/>
                </a:solidFill>
              </a:rPr>
              <a:t>Install</a:t>
            </a:r>
            <a:endParaRPr sz="2133">
              <a:solidFill>
                <a:srgbClr val="000000"/>
              </a:solidFill>
            </a:endParaRPr>
          </a:p>
          <a:p>
            <a:pPr marL="0" indent="0">
              <a:buNone/>
            </a:pPr>
            <a:endParaRPr sz="2133">
              <a:solidFill>
                <a:srgbClr val="000000"/>
              </a:solidFill>
            </a:endParaRPr>
          </a:p>
          <a:p>
            <a:pPr marL="0" indent="0">
              <a:buNone/>
            </a:pPr>
            <a:endParaRPr sz="2133">
              <a:solidFill>
                <a:srgbClr val="000000"/>
              </a:solidFill>
            </a:endParaRPr>
          </a:p>
          <a:p>
            <a:pPr marL="0" indent="0">
              <a:buNone/>
            </a:pPr>
            <a:endParaRPr sz="2133">
              <a:solidFill>
                <a:srgbClr val="000000"/>
              </a:solidFill>
            </a:endParaRPr>
          </a:p>
          <a:p>
            <a:pPr marL="0" indent="0">
              <a:buNone/>
            </a:pPr>
            <a:endParaRPr sz="2133">
              <a:solidFill>
                <a:srgbClr val="000000"/>
              </a:solidFill>
              <a:latin typeface="Times New Roman"/>
              <a:ea typeface="Times New Roman"/>
              <a:cs typeface="Times New Roman"/>
              <a:sym typeface="Times New Roman"/>
            </a:endParaRPr>
          </a:p>
          <a:p>
            <a:pPr marL="0" indent="0">
              <a:buNone/>
            </a:pPr>
            <a:r>
              <a:rPr lang="en" sz="2133">
                <a:solidFill>
                  <a:srgbClr val="000000"/>
                </a:solidFill>
                <a:latin typeface="Times New Roman"/>
                <a:ea typeface="Times New Roman"/>
                <a:cs typeface="Times New Roman"/>
                <a:sym typeface="Times New Roman"/>
              </a:rPr>
              <a:t> </a:t>
            </a:r>
            <a:endParaRPr sz="3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1"/>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Working with Twine</a:t>
            </a:r>
            <a:endParaRPr/>
          </a:p>
        </p:txBody>
      </p:sp>
      <p:sp>
        <p:nvSpPr>
          <p:cNvPr id="385" name="Google Shape;385;p61"/>
          <p:cNvSpPr txBox="1">
            <a:spLocks noGrp="1"/>
          </p:cNvSpPr>
          <p:nvPr>
            <p:ph type="body" idx="1"/>
          </p:nvPr>
        </p:nvSpPr>
        <p:spPr>
          <a:xfrm>
            <a:off x="9462300" y="1639833"/>
            <a:ext cx="2314000" cy="44520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t>Click the ‘New’ Button to create a new project</a:t>
            </a:r>
            <a:endParaRPr/>
          </a:p>
        </p:txBody>
      </p:sp>
      <p:pic>
        <p:nvPicPr>
          <p:cNvPr id="386" name="Google Shape;386;p61"/>
          <p:cNvPicPr preferRelativeResize="0"/>
          <p:nvPr/>
        </p:nvPicPr>
        <p:blipFill>
          <a:blip r:embed="rId3">
            <a:alphaModFix/>
          </a:blip>
          <a:stretch>
            <a:fillRect/>
          </a:stretch>
        </p:blipFill>
        <p:spPr>
          <a:xfrm>
            <a:off x="203201" y="1560267"/>
            <a:ext cx="8158865" cy="38807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2"/>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US" b="1" dirty="0"/>
              <a:t>Using the Editor: Passages View</a:t>
            </a:r>
            <a:endParaRPr dirty="0"/>
          </a:p>
        </p:txBody>
      </p:sp>
      <p:sp>
        <p:nvSpPr>
          <p:cNvPr id="392" name="Google Shape;392;p62"/>
          <p:cNvSpPr txBox="1">
            <a:spLocks noGrp="1"/>
          </p:cNvSpPr>
          <p:nvPr>
            <p:ph type="body" idx="1"/>
          </p:nvPr>
        </p:nvSpPr>
        <p:spPr>
          <a:xfrm>
            <a:off x="8825700" y="1639833"/>
            <a:ext cx="2950800" cy="44520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t>You start with a single square that represents the first ‘page’ of your ‘story’</a:t>
            </a:r>
            <a:endParaRPr/>
          </a:p>
        </p:txBody>
      </p:sp>
      <p:pic>
        <p:nvPicPr>
          <p:cNvPr id="393" name="Google Shape;393;p62"/>
          <p:cNvPicPr preferRelativeResize="0"/>
          <p:nvPr/>
        </p:nvPicPr>
        <p:blipFill>
          <a:blip r:embed="rId3">
            <a:alphaModFix/>
          </a:blip>
          <a:stretch>
            <a:fillRect/>
          </a:stretch>
        </p:blipFill>
        <p:spPr>
          <a:xfrm>
            <a:off x="203201" y="1560267"/>
            <a:ext cx="8419303" cy="44639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endParaRPr/>
          </a:p>
        </p:txBody>
      </p:sp>
      <p:sp>
        <p:nvSpPr>
          <p:cNvPr id="194" name="Google Shape;194;p32"/>
          <p:cNvSpPr txBox="1">
            <a:spLocks noGrp="1"/>
          </p:cNvSpPr>
          <p:nvPr>
            <p:ph type="body" idx="1"/>
          </p:nvPr>
        </p:nvSpPr>
        <p:spPr>
          <a:xfrm>
            <a:off x="415600" y="1639833"/>
            <a:ext cx="11360800" cy="44520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195" name="Google Shape;195;p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96" name="Google Shape;196;p32"/>
          <p:cNvSpPr txBox="1"/>
          <p:nvPr/>
        </p:nvSpPr>
        <p:spPr>
          <a:xfrm>
            <a:off x="1835400" y="5788567"/>
            <a:ext cx="8918400" cy="697523"/>
          </a:xfrm>
          <a:prstGeom prst="rect">
            <a:avLst/>
          </a:prstGeom>
          <a:solidFill>
            <a:schemeClr val="dk2"/>
          </a:solidFill>
          <a:ln>
            <a:noFill/>
          </a:ln>
        </p:spPr>
        <p:txBody>
          <a:bodyPr spcFirstLastPara="1" wrap="square" lIns="121900" tIns="121900" rIns="121900" bIns="121900" anchor="t" anchorCtr="0">
            <a:spAutoFit/>
          </a:bodyPr>
          <a:lstStyle/>
          <a:p>
            <a:r>
              <a:rPr lang="en" sz="2933">
                <a:solidFill>
                  <a:schemeClr val="lt1"/>
                </a:solidFill>
                <a:latin typeface="Roboto"/>
                <a:ea typeface="Roboto"/>
                <a:cs typeface="Roboto"/>
                <a:sym typeface="Roboto"/>
              </a:rPr>
              <a:t>A colourful burst in a Vampire Survivors screenshot.</a:t>
            </a:r>
            <a:endParaRPr sz="2933">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3"/>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Working with Twine</a:t>
            </a:r>
            <a:endParaRPr/>
          </a:p>
        </p:txBody>
      </p:sp>
      <p:sp>
        <p:nvSpPr>
          <p:cNvPr id="399" name="Google Shape;399;p63"/>
          <p:cNvSpPr txBox="1">
            <a:spLocks noGrp="1"/>
          </p:cNvSpPr>
          <p:nvPr>
            <p:ph type="body" idx="1"/>
          </p:nvPr>
        </p:nvSpPr>
        <p:spPr>
          <a:xfrm>
            <a:off x="6607200" y="1639833"/>
            <a:ext cx="5169200" cy="4452000"/>
          </a:xfrm>
          <a:prstGeom prst="rect">
            <a:avLst/>
          </a:prstGeom>
        </p:spPr>
        <p:txBody>
          <a:bodyPr spcFirstLastPara="1" vert="horz" wrap="square" lIns="121900" tIns="121900" rIns="121900" bIns="121900" rtlCol="0" anchor="t" anchorCtr="0">
            <a:noAutofit/>
          </a:bodyPr>
          <a:lstStyle/>
          <a:p>
            <a:pPr marL="0" indent="0">
              <a:buNone/>
            </a:pPr>
            <a:r>
              <a:rPr lang="en"/>
              <a:t>Click on your ‘page’ to open the editing interface. Here you write what you want the reader to see when they open the page.</a:t>
            </a:r>
            <a:endParaRPr/>
          </a:p>
          <a:p>
            <a:pPr marL="0" indent="0">
              <a:spcBef>
                <a:spcPts val="2133"/>
              </a:spcBef>
              <a:spcAft>
                <a:spcPts val="2133"/>
              </a:spcAft>
              <a:buNone/>
            </a:pPr>
            <a:r>
              <a:rPr lang="en"/>
              <a:t>Add choices by enclosing them in double square brackets ‘[[Choice 1]]’</a:t>
            </a:r>
            <a:endParaRPr/>
          </a:p>
        </p:txBody>
      </p:sp>
      <p:pic>
        <p:nvPicPr>
          <p:cNvPr id="400" name="Google Shape;400;p63"/>
          <p:cNvPicPr preferRelativeResize="0"/>
          <p:nvPr/>
        </p:nvPicPr>
        <p:blipFill>
          <a:blip r:embed="rId3">
            <a:alphaModFix/>
          </a:blip>
          <a:stretch>
            <a:fillRect/>
          </a:stretch>
        </p:blipFill>
        <p:spPr>
          <a:xfrm>
            <a:off x="320933" y="1639834"/>
            <a:ext cx="6200800" cy="40844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4"/>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Working with Twine</a:t>
            </a:r>
            <a:endParaRPr/>
          </a:p>
        </p:txBody>
      </p:sp>
      <p:sp>
        <p:nvSpPr>
          <p:cNvPr id="406" name="Google Shape;406;p64"/>
          <p:cNvSpPr txBox="1">
            <a:spLocks noGrp="1"/>
          </p:cNvSpPr>
          <p:nvPr>
            <p:ph type="body" idx="1"/>
          </p:nvPr>
        </p:nvSpPr>
        <p:spPr>
          <a:xfrm>
            <a:off x="9076467" y="1639833"/>
            <a:ext cx="2700000" cy="44520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a:t>The computer will automatically create new pages, linked by arrows, to represent the results of each choice.</a:t>
            </a:r>
            <a:endParaRPr/>
          </a:p>
        </p:txBody>
      </p:sp>
      <p:pic>
        <p:nvPicPr>
          <p:cNvPr id="407" name="Google Shape;407;p64"/>
          <p:cNvPicPr preferRelativeResize="0"/>
          <p:nvPr/>
        </p:nvPicPr>
        <p:blipFill>
          <a:blip r:embed="rId3">
            <a:alphaModFix/>
          </a:blip>
          <a:stretch>
            <a:fillRect/>
          </a:stretch>
        </p:blipFill>
        <p:spPr>
          <a:xfrm>
            <a:off x="762434" y="1722133"/>
            <a:ext cx="7746765" cy="41033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5"/>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Working with Twine – save your project</a:t>
            </a:r>
            <a:endParaRPr/>
          </a:p>
        </p:txBody>
      </p:sp>
      <p:sp>
        <p:nvSpPr>
          <p:cNvPr id="413" name="Google Shape;413;p65"/>
          <p:cNvSpPr txBox="1">
            <a:spLocks noGrp="1"/>
          </p:cNvSpPr>
          <p:nvPr>
            <p:ph type="body" idx="1"/>
          </p:nvPr>
        </p:nvSpPr>
        <p:spPr>
          <a:xfrm>
            <a:off x="415600" y="1639833"/>
            <a:ext cx="11360800" cy="44520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414" name="Google Shape;414;p65"/>
          <p:cNvPicPr preferRelativeResize="0"/>
          <p:nvPr/>
        </p:nvPicPr>
        <p:blipFill>
          <a:blip r:embed="rId3">
            <a:alphaModFix/>
          </a:blip>
          <a:stretch>
            <a:fillRect/>
          </a:stretch>
        </p:blipFill>
        <p:spPr>
          <a:xfrm>
            <a:off x="2088997" y="1639831"/>
            <a:ext cx="7450400" cy="39945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2F90-68AA-0A8B-48CD-D5A880973B49}"/>
              </a:ext>
            </a:extLst>
          </p:cNvPr>
          <p:cNvSpPr>
            <a:spLocks noGrp="1"/>
          </p:cNvSpPr>
          <p:nvPr>
            <p:ph type="title"/>
          </p:nvPr>
        </p:nvSpPr>
        <p:spPr/>
        <p:txBody>
          <a:bodyPr>
            <a:normAutofit fontScale="90000"/>
          </a:bodyPr>
          <a:lstStyle/>
          <a:p>
            <a:r>
              <a:rPr lang="en-US" dirty="0">
                <a:hlinkClick r:id="rId2"/>
              </a:rPr>
              <a:t>Cat Petting Simulator</a:t>
            </a:r>
            <a:r>
              <a:rPr lang="en-US" dirty="0"/>
              <a:t> (2014)</a:t>
            </a:r>
          </a:p>
        </p:txBody>
      </p:sp>
      <p:sp>
        <p:nvSpPr>
          <p:cNvPr id="3" name="Text Placeholder 2">
            <a:extLst>
              <a:ext uri="{FF2B5EF4-FFF2-40B4-BE49-F238E27FC236}">
                <a16:creationId xmlns:a16="http://schemas.microsoft.com/office/drawing/2014/main" id="{C50F6D9A-5012-AA98-2D9B-53F0CEF1CEF4}"/>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A55D8675-83B9-DE38-9EB8-89646B69810E}"/>
              </a:ext>
            </a:extLst>
          </p:cNvPr>
          <p:cNvPicPr>
            <a:picLocks noChangeAspect="1"/>
          </p:cNvPicPr>
          <p:nvPr/>
        </p:nvPicPr>
        <p:blipFill>
          <a:blip r:embed="rId3"/>
          <a:stretch>
            <a:fillRect/>
          </a:stretch>
        </p:blipFill>
        <p:spPr>
          <a:xfrm>
            <a:off x="935646" y="1536632"/>
            <a:ext cx="9890399" cy="4555199"/>
          </a:xfrm>
          <a:prstGeom prst="rect">
            <a:avLst/>
          </a:prstGeom>
        </p:spPr>
      </p:pic>
    </p:spTree>
    <p:extLst>
      <p:ext uri="{BB962C8B-B14F-4D97-AF65-F5344CB8AC3E}">
        <p14:creationId xmlns:p14="http://schemas.microsoft.com/office/powerpoint/2010/main" val="774643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1"/>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Start with pen and paper</a:t>
            </a:r>
            <a:endParaRPr/>
          </a:p>
        </p:txBody>
      </p:sp>
      <p:sp>
        <p:nvSpPr>
          <p:cNvPr id="464" name="Google Shape;464;p71"/>
          <p:cNvSpPr txBox="1">
            <a:spLocks noGrp="1"/>
          </p:cNvSpPr>
          <p:nvPr>
            <p:ph type="body" idx="1"/>
          </p:nvPr>
        </p:nvSpPr>
        <p:spPr>
          <a:xfrm>
            <a:off x="415600" y="1639833"/>
            <a:ext cx="11360800" cy="44520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465" name="Google Shape;465;p71"/>
          <p:cNvPicPr preferRelativeResize="0"/>
          <p:nvPr/>
        </p:nvPicPr>
        <p:blipFill>
          <a:blip r:embed="rId3">
            <a:alphaModFix/>
          </a:blip>
          <a:stretch>
            <a:fillRect/>
          </a:stretch>
        </p:blipFill>
        <p:spPr>
          <a:xfrm>
            <a:off x="1637301" y="1639834"/>
            <a:ext cx="3338983" cy="4451997"/>
          </a:xfrm>
          <a:prstGeom prst="rect">
            <a:avLst/>
          </a:prstGeom>
          <a:noFill/>
          <a:ln>
            <a:noFill/>
          </a:ln>
        </p:spPr>
      </p:pic>
      <p:pic>
        <p:nvPicPr>
          <p:cNvPr id="466" name="Google Shape;466;p71"/>
          <p:cNvPicPr preferRelativeResize="0"/>
          <p:nvPr/>
        </p:nvPicPr>
        <p:blipFill>
          <a:blip r:embed="rId4">
            <a:alphaModFix/>
          </a:blip>
          <a:stretch>
            <a:fillRect/>
          </a:stretch>
        </p:blipFill>
        <p:spPr>
          <a:xfrm>
            <a:off x="6674800" y="1639834"/>
            <a:ext cx="4451997" cy="44519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4124F-478B-D2BE-9491-E00875B2F507}"/>
              </a:ext>
            </a:extLst>
          </p:cNvPr>
          <p:cNvSpPr>
            <a:spLocks noGrp="1"/>
          </p:cNvSpPr>
          <p:nvPr>
            <p:ph type="title"/>
          </p:nvPr>
        </p:nvSpPr>
        <p:spPr/>
        <p:txBody>
          <a:bodyPr>
            <a:normAutofit fontScale="90000"/>
          </a:bodyPr>
          <a:lstStyle/>
          <a:p>
            <a:r>
              <a:rPr lang="en-US" dirty="0"/>
              <a:t>TWINE in the classroom</a:t>
            </a:r>
          </a:p>
        </p:txBody>
      </p:sp>
      <p:sp>
        <p:nvSpPr>
          <p:cNvPr id="3" name="Text Placeholder 2">
            <a:extLst>
              <a:ext uri="{FF2B5EF4-FFF2-40B4-BE49-F238E27FC236}">
                <a16:creationId xmlns:a16="http://schemas.microsoft.com/office/drawing/2014/main" id="{E8401983-B7E5-71FF-F8C9-94350E6F2442}"/>
              </a:ext>
            </a:extLst>
          </p:cNvPr>
          <p:cNvSpPr>
            <a:spLocks noGrp="1"/>
          </p:cNvSpPr>
          <p:nvPr>
            <p:ph type="body" idx="1"/>
          </p:nvPr>
        </p:nvSpPr>
        <p:spPr/>
        <p:txBody>
          <a:bodyPr/>
          <a:lstStyle/>
          <a:p>
            <a:r>
              <a:rPr lang="en-US" dirty="0"/>
              <a:t>World History to 1500 (1</a:t>
            </a:r>
            <a:r>
              <a:rPr lang="en-US" baseline="30000" dirty="0"/>
              <a:t>st</a:t>
            </a:r>
            <a:r>
              <a:rPr lang="en-US" dirty="0"/>
              <a:t> year)</a:t>
            </a:r>
          </a:p>
          <a:p>
            <a:endParaRPr lang="en-US" dirty="0"/>
          </a:p>
          <a:p>
            <a:endParaRPr lang="en-US" dirty="0"/>
          </a:p>
        </p:txBody>
      </p:sp>
      <p:pic>
        <p:nvPicPr>
          <p:cNvPr id="5" name="Picture 4">
            <a:extLst>
              <a:ext uri="{FF2B5EF4-FFF2-40B4-BE49-F238E27FC236}">
                <a16:creationId xmlns:a16="http://schemas.microsoft.com/office/drawing/2014/main" id="{525C0F29-D437-3870-4DA5-81289E26B426}"/>
              </a:ext>
            </a:extLst>
          </p:cNvPr>
          <p:cNvPicPr>
            <a:picLocks noChangeAspect="1"/>
          </p:cNvPicPr>
          <p:nvPr/>
        </p:nvPicPr>
        <p:blipFill>
          <a:blip r:embed="rId2"/>
          <a:stretch>
            <a:fillRect/>
          </a:stretch>
        </p:blipFill>
        <p:spPr>
          <a:xfrm>
            <a:off x="3164542" y="2272552"/>
            <a:ext cx="5623770" cy="3724835"/>
          </a:xfrm>
          <a:prstGeom prst="rect">
            <a:avLst/>
          </a:prstGeom>
        </p:spPr>
      </p:pic>
    </p:spTree>
    <p:extLst>
      <p:ext uri="{BB962C8B-B14F-4D97-AF65-F5344CB8AC3E}">
        <p14:creationId xmlns:p14="http://schemas.microsoft.com/office/powerpoint/2010/main" val="1713392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1600-3365-573C-A56B-4E436A381973}"/>
              </a:ext>
            </a:extLst>
          </p:cNvPr>
          <p:cNvSpPr>
            <a:spLocks noGrp="1"/>
          </p:cNvSpPr>
          <p:nvPr>
            <p:ph type="title"/>
          </p:nvPr>
        </p:nvSpPr>
        <p:spPr/>
        <p:txBody>
          <a:bodyPr>
            <a:normAutofit fontScale="90000"/>
          </a:bodyPr>
          <a:lstStyle/>
          <a:p>
            <a:r>
              <a:rPr lang="en-US" dirty="0"/>
              <a:t>Post-it note exercises</a:t>
            </a:r>
          </a:p>
        </p:txBody>
      </p:sp>
      <p:sp>
        <p:nvSpPr>
          <p:cNvPr id="3" name="Text Placeholder 2">
            <a:extLst>
              <a:ext uri="{FF2B5EF4-FFF2-40B4-BE49-F238E27FC236}">
                <a16:creationId xmlns:a16="http://schemas.microsoft.com/office/drawing/2014/main" id="{1950C85D-97B2-D1E3-F181-A0EC9F68D2D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97503AE-003D-A056-71F2-F44A111B3E79}"/>
              </a:ext>
            </a:extLst>
          </p:cNvPr>
          <p:cNvPicPr>
            <a:picLocks noChangeAspect="1"/>
          </p:cNvPicPr>
          <p:nvPr/>
        </p:nvPicPr>
        <p:blipFill>
          <a:blip r:embed="rId2"/>
          <a:stretch>
            <a:fillRect/>
          </a:stretch>
        </p:blipFill>
        <p:spPr>
          <a:xfrm>
            <a:off x="596154" y="2296128"/>
            <a:ext cx="5455026" cy="3613069"/>
          </a:xfrm>
          <a:prstGeom prst="rect">
            <a:avLst/>
          </a:prstGeom>
        </p:spPr>
      </p:pic>
      <p:pic>
        <p:nvPicPr>
          <p:cNvPr id="7" name="Picture 6">
            <a:extLst>
              <a:ext uri="{FF2B5EF4-FFF2-40B4-BE49-F238E27FC236}">
                <a16:creationId xmlns:a16="http://schemas.microsoft.com/office/drawing/2014/main" id="{99709019-6384-3E78-F0A7-E60E1833E65A}"/>
              </a:ext>
            </a:extLst>
          </p:cNvPr>
          <p:cNvPicPr>
            <a:picLocks noChangeAspect="1"/>
          </p:cNvPicPr>
          <p:nvPr/>
        </p:nvPicPr>
        <p:blipFill>
          <a:blip r:embed="rId3"/>
          <a:stretch>
            <a:fillRect/>
          </a:stretch>
        </p:blipFill>
        <p:spPr>
          <a:xfrm>
            <a:off x="6231734" y="2296127"/>
            <a:ext cx="5455026" cy="3613069"/>
          </a:xfrm>
          <a:prstGeom prst="rect">
            <a:avLst/>
          </a:prstGeom>
        </p:spPr>
      </p:pic>
    </p:spTree>
    <p:extLst>
      <p:ext uri="{BB962C8B-B14F-4D97-AF65-F5344CB8AC3E}">
        <p14:creationId xmlns:p14="http://schemas.microsoft.com/office/powerpoint/2010/main" val="139983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F3016-DEE7-202B-9D34-42BCCE9B831C}"/>
              </a:ext>
            </a:extLst>
          </p:cNvPr>
          <p:cNvSpPr>
            <a:spLocks noGrp="1"/>
          </p:cNvSpPr>
          <p:nvPr>
            <p:ph type="title"/>
          </p:nvPr>
        </p:nvSpPr>
        <p:spPr/>
        <p:txBody>
          <a:bodyPr>
            <a:normAutofit fontScale="90000"/>
          </a:bodyPr>
          <a:lstStyle/>
          <a:p>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Final Project</a:t>
            </a:r>
            <a:br>
              <a:rPr lang="en-US" sz="4400" dirty="0">
                <a:effectLst/>
                <a:latin typeface="Courier New" panose="02070309020205020404" pitchFamily="49" charset="0"/>
                <a:ea typeface="Times New Roman" panose="02020603050405020304" pitchFamily="18"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B549EFB6-8F2F-1467-4157-C5A1639609E4}"/>
              </a:ext>
            </a:extLst>
          </p:cNvPr>
          <p:cNvSpPr>
            <a:spLocks noGrp="1"/>
          </p:cNvSpPr>
          <p:nvPr>
            <p:ph type="body" idx="1"/>
          </p:nvPr>
        </p:nvSpPr>
        <p:spPr/>
        <p:txBody>
          <a:bodyPr>
            <a:normAutofit fontScale="85000" lnSpcReduction="10000"/>
          </a:bodyPr>
          <a:lstStyle/>
          <a:p>
            <a:pPr marL="0" marR="0" indent="0">
              <a:lnSpc>
                <a:spcPct val="107000"/>
              </a:lnSpc>
              <a:spcBef>
                <a:spcPts val="0"/>
              </a:spcBef>
              <a:spcAft>
                <a:spcPts val="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This is a group work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Drawing on all the course work, including the assigned readings, design and build an interactive game, using TWINE (</a:t>
            </a:r>
            <a:r>
              <a:rPr lang="en-GB"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www.twinery.org).</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The game’s central character should be fictional, but the narrative should explore genuine historical process. The game, chronologically, may start at any date between 7000 BC to c.1500 AD. The purpose of the game is to impart to your peers (students at a university level) some understanding of the lives of a group of people who lived in the past, so the game must be both engaging and scholarly.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game should include *all* the following elements: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Preface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 preface of 200 words that outlines and introduces the people who are the subject of the game and the historical questions and processes the game explores and addresses. The preface should include a link to the project bibliography for the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Bibliography</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 full bibliography of all words cited in the game, together with additional works that provided the intellectual foundation for major features of the game design.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Historical endings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you must have at least three historical endings, each supported by a footnote that directs the player to a particular sources that demonstrates the plausibility of the ending.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GB" sz="1800" b="1"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GB" sz="1800" b="1" dirty="0">
                <a:effectLst/>
                <a:latin typeface="Times New Roman" panose="02020603050405020304" pitchFamily="18" charset="0"/>
                <a:ea typeface="Calibri" panose="020F0502020204030204" pitchFamily="34" charset="0"/>
              </a:rPr>
              <a:t>Features: </a:t>
            </a:r>
            <a:r>
              <a:rPr lang="en-GB" sz="1800" dirty="0">
                <a:effectLst/>
                <a:latin typeface="Times New Roman" panose="02020603050405020304" pitchFamily="18" charset="0"/>
                <a:ea typeface="Calibri" panose="020F0502020204030204" pitchFamily="34" charset="0"/>
              </a:rPr>
              <a:t>your game should demonstrate some technical facility with TWINE and the associated technology for creating website.</a:t>
            </a:r>
            <a:endParaRPr lang="en-US" dirty="0"/>
          </a:p>
        </p:txBody>
      </p:sp>
    </p:spTree>
    <p:extLst>
      <p:ext uri="{BB962C8B-B14F-4D97-AF65-F5344CB8AC3E}">
        <p14:creationId xmlns:p14="http://schemas.microsoft.com/office/powerpoint/2010/main" val="389446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10A9-7418-BDD1-CA03-5F7361B7A5FA}"/>
              </a:ext>
            </a:extLst>
          </p:cNvPr>
          <p:cNvSpPr>
            <a:spLocks noGrp="1"/>
          </p:cNvSpPr>
          <p:nvPr>
            <p:ph type="title"/>
          </p:nvPr>
        </p:nvSpPr>
        <p:spPr/>
        <p:txBody>
          <a:bodyPr>
            <a:normAutofit fontScale="90000"/>
          </a:bodyPr>
          <a:lstStyle/>
          <a:p>
            <a:r>
              <a:rPr lang="en-US" dirty="0"/>
              <a:t>Sample projects</a:t>
            </a:r>
          </a:p>
        </p:txBody>
      </p:sp>
      <p:sp>
        <p:nvSpPr>
          <p:cNvPr id="3" name="Text Placeholder 2">
            <a:extLst>
              <a:ext uri="{FF2B5EF4-FFF2-40B4-BE49-F238E27FC236}">
                <a16:creationId xmlns:a16="http://schemas.microsoft.com/office/drawing/2014/main" id="{ECE9129A-9A2A-3F07-1EA8-6018F04B5A3C}"/>
              </a:ext>
            </a:extLst>
          </p:cNvPr>
          <p:cNvSpPr>
            <a:spLocks noGrp="1"/>
          </p:cNvSpPr>
          <p:nvPr>
            <p:ph type="body" idx="1"/>
          </p:nvPr>
        </p:nvSpPr>
        <p:spPr/>
        <p:txBody>
          <a:bodyPr/>
          <a:lstStyle/>
          <a:p>
            <a:r>
              <a:rPr lang="en-US" dirty="0">
                <a:hlinkClick r:id="rId2"/>
              </a:rPr>
              <a:t>https://johnmcewan.github.io/twine_games/1styear_example1.html</a:t>
            </a:r>
            <a:endParaRPr lang="en-US" dirty="0"/>
          </a:p>
          <a:p>
            <a:r>
              <a:rPr lang="en-US" dirty="0"/>
              <a:t>https://johnmcewan.github.io/twine_games/1styear_example2.html</a:t>
            </a:r>
          </a:p>
        </p:txBody>
      </p:sp>
    </p:spTree>
    <p:extLst>
      <p:ext uri="{BB962C8B-B14F-4D97-AF65-F5344CB8AC3E}">
        <p14:creationId xmlns:p14="http://schemas.microsoft.com/office/powerpoint/2010/main" val="3925284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4124F-478B-D2BE-9491-E00875B2F507}"/>
              </a:ext>
            </a:extLst>
          </p:cNvPr>
          <p:cNvSpPr>
            <a:spLocks noGrp="1"/>
          </p:cNvSpPr>
          <p:nvPr>
            <p:ph type="title"/>
          </p:nvPr>
        </p:nvSpPr>
        <p:spPr/>
        <p:txBody>
          <a:bodyPr>
            <a:normAutofit fontScale="90000"/>
          </a:bodyPr>
          <a:lstStyle/>
          <a:p>
            <a:r>
              <a:rPr lang="en-US" dirty="0"/>
              <a:t>TWINE in the classroom</a:t>
            </a:r>
          </a:p>
        </p:txBody>
      </p:sp>
      <p:sp>
        <p:nvSpPr>
          <p:cNvPr id="3" name="Text Placeholder 2">
            <a:extLst>
              <a:ext uri="{FF2B5EF4-FFF2-40B4-BE49-F238E27FC236}">
                <a16:creationId xmlns:a16="http://schemas.microsoft.com/office/drawing/2014/main" id="{E8401983-B7E5-71FF-F8C9-94350E6F2442}"/>
              </a:ext>
            </a:extLst>
          </p:cNvPr>
          <p:cNvSpPr>
            <a:spLocks noGrp="1"/>
          </p:cNvSpPr>
          <p:nvPr>
            <p:ph type="body" idx="1"/>
          </p:nvPr>
        </p:nvSpPr>
        <p:spPr>
          <a:xfrm>
            <a:off x="415600" y="1536633"/>
            <a:ext cx="5528000" cy="4555200"/>
          </a:xfrm>
        </p:spPr>
        <p:txBody>
          <a:bodyPr/>
          <a:lstStyle/>
          <a:p>
            <a:r>
              <a:rPr lang="en-US" dirty="0"/>
              <a:t>Digital History (4</a:t>
            </a:r>
            <a:r>
              <a:rPr lang="en-US" baseline="30000" dirty="0"/>
              <a:t>th</a:t>
            </a:r>
            <a:r>
              <a:rPr lang="en-US" dirty="0"/>
              <a:t> Year)</a:t>
            </a:r>
          </a:p>
          <a:p>
            <a:endParaRPr lang="en-US" dirty="0"/>
          </a:p>
          <a:p>
            <a:pPr marL="0" marR="0" indent="0">
              <a:lnSpc>
                <a:spcPct val="107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HIST 3930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History in the Digital World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Pius II Memorial Library 402, MWF, 9:00– 9:50 am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Credit Hours: 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endParaRPr lang="en-US" dirty="0"/>
          </a:p>
        </p:txBody>
      </p:sp>
      <p:pic>
        <p:nvPicPr>
          <p:cNvPr id="5" name="Picture 4">
            <a:extLst>
              <a:ext uri="{FF2B5EF4-FFF2-40B4-BE49-F238E27FC236}">
                <a16:creationId xmlns:a16="http://schemas.microsoft.com/office/drawing/2014/main" id="{53A5027B-728B-E6C6-D216-F2191389620A}"/>
              </a:ext>
            </a:extLst>
          </p:cNvPr>
          <p:cNvPicPr>
            <a:picLocks noChangeAspect="1"/>
          </p:cNvPicPr>
          <p:nvPr/>
        </p:nvPicPr>
        <p:blipFill>
          <a:blip r:embed="rId2"/>
          <a:stretch>
            <a:fillRect/>
          </a:stretch>
        </p:blipFill>
        <p:spPr>
          <a:xfrm>
            <a:off x="6248402" y="1850280"/>
            <a:ext cx="5307106" cy="3515096"/>
          </a:xfrm>
          <a:prstGeom prst="rect">
            <a:avLst/>
          </a:prstGeom>
        </p:spPr>
      </p:pic>
    </p:spTree>
    <p:extLst>
      <p:ext uri="{BB962C8B-B14F-4D97-AF65-F5344CB8AC3E}">
        <p14:creationId xmlns:p14="http://schemas.microsoft.com/office/powerpoint/2010/main" val="1379078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Digital Humanities in the classroom</a:t>
            </a:r>
            <a:endParaRPr/>
          </a:p>
        </p:txBody>
      </p:sp>
      <p:sp>
        <p:nvSpPr>
          <p:cNvPr id="252" name="Google Shape;252;p41"/>
          <p:cNvSpPr txBox="1">
            <a:spLocks noGrp="1"/>
          </p:cNvSpPr>
          <p:nvPr>
            <p:ph type="body" idx="1"/>
          </p:nvPr>
        </p:nvSpPr>
        <p:spPr>
          <a:xfrm>
            <a:off x="5286267" y="1639833"/>
            <a:ext cx="6490000" cy="4452000"/>
          </a:xfrm>
          <a:prstGeom prst="rect">
            <a:avLst/>
          </a:prstGeom>
        </p:spPr>
        <p:txBody>
          <a:bodyPr spcFirstLastPara="1" vert="horz" wrap="square" lIns="121900" tIns="121900" rIns="121900" bIns="121900" rtlCol="0" anchor="t" anchorCtr="0">
            <a:noAutofit/>
          </a:bodyPr>
          <a:lstStyle/>
          <a:p>
            <a:pPr marL="0" indent="0">
              <a:buNone/>
            </a:pPr>
            <a:r>
              <a:rPr lang="en" dirty="0"/>
              <a:t>Introduce students to digital tools and methods for the humanities</a:t>
            </a:r>
            <a:endParaRPr dirty="0"/>
          </a:p>
          <a:p>
            <a:pPr marL="0" indent="0">
              <a:spcBef>
                <a:spcPts val="2133"/>
              </a:spcBef>
              <a:buNone/>
            </a:pPr>
            <a:r>
              <a:rPr lang="en" dirty="0"/>
              <a:t>Encourage students to think critically about the application of digital tools and methods in humanities research</a:t>
            </a:r>
            <a:endParaRPr dirty="0"/>
          </a:p>
          <a:p>
            <a:pPr marL="0" indent="0">
              <a:spcBef>
                <a:spcPts val="2133"/>
              </a:spcBef>
              <a:spcAft>
                <a:spcPts val="2133"/>
              </a:spcAft>
              <a:buNone/>
            </a:pPr>
            <a:endParaRPr dirty="0"/>
          </a:p>
        </p:txBody>
      </p:sp>
      <p:pic>
        <p:nvPicPr>
          <p:cNvPr id="253" name="Google Shape;253;p41"/>
          <p:cNvPicPr preferRelativeResize="0"/>
          <p:nvPr/>
        </p:nvPicPr>
        <p:blipFill>
          <a:blip r:embed="rId3">
            <a:alphaModFix/>
          </a:blip>
          <a:stretch>
            <a:fillRect/>
          </a:stretch>
        </p:blipFill>
        <p:spPr>
          <a:xfrm>
            <a:off x="415600" y="1639832"/>
            <a:ext cx="4451997" cy="44519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4E2D4-0B89-A50D-82B6-C67A50226104}"/>
              </a:ext>
            </a:extLst>
          </p:cNvPr>
          <p:cNvSpPr>
            <a:spLocks noGrp="1"/>
          </p:cNvSpPr>
          <p:nvPr>
            <p:ph type="title"/>
          </p:nvPr>
        </p:nvSpPr>
        <p:spPr/>
        <p:txBody>
          <a:bodyPr>
            <a:normAutofit fontScale="90000"/>
          </a:bodyPr>
          <a:lstStyle/>
          <a:p>
            <a:r>
              <a:rPr lang="en-US" dirty="0"/>
              <a:t>Project Overview</a:t>
            </a:r>
          </a:p>
        </p:txBody>
      </p:sp>
      <p:sp>
        <p:nvSpPr>
          <p:cNvPr id="3" name="Text Placeholder 2">
            <a:extLst>
              <a:ext uri="{FF2B5EF4-FFF2-40B4-BE49-F238E27FC236}">
                <a16:creationId xmlns:a16="http://schemas.microsoft.com/office/drawing/2014/main" id="{11D58D7C-7571-5732-BD5D-9A8924D57CB8}"/>
              </a:ext>
            </a:extLst>
          </p:cNvPr>
          <p:cNvSpPr>
            <a:spLocks noGrp="1"/>
          </p:cNvSpPr>
          <p:nvPr>
            <p:ph type="body" idx="1"/>
          </p:nvPr>
        </p:nvSpPr>
        <p:spPr/>
        <p:txBody>
          <a:bodyPr/>
          <a:lstStyle/>
          <a:p>
            <a:pPr marL="50800" indent="0">
              <a:buNone/>
            </a:pPr>
            <a:r>
              <a:rPr lang="en-GB" sz="1800" dirty="0">
                <a:effectLst/>
                <a:latin typeface="Times New Roman" panose="02020603050405020304" pitchFamily="18" charset="0"/>
                <a:ea typeface="Times New Roman" panose="02020603050405020304" pitchFamily="18" charset="0"/>
              </a:rPr>
              <a:t>In </a:t>
            </a:r>
            <a:r>
              <a:rPr lang="en-GB" sz="1800" i="1" dirty="0">
                <a:effectLst/>
                <a:latin typeface="Times New Roman" panose="02020603050405020304" pitchFamily="18" charset="0"/>
                <a:ea typeface="Times New Roman" panose="02020603050405020304" pitchFamily="18" charset="0"/>
              </a:rPr>
              <a:t>The Canterbury Tales</a:t>
            </a:r>
            <a:r>
              <a:rPr lang="en-GB" sz="1800" dirty="0">
                <a:effectLst/>
                <a:latin typeface="Times New Roman" panose="02020603050405020304" pitchFamily="18" charset="0"/>
                <a:ea typeface="Times New Roman" panose="02020603050405020304" pitchFamily="18" charset="0"/>
              </a:rPr>
              <a:t>, Geoffrey Chaucer (c.1343 -1400) offers us a gently satirical portrait of late medieval society. Inspired by this work of fiction, students in HIST 3930 will work on a digital project that will take the form of an educational text-based interactive game, set in London during Chaucer’s lifetime. The central character of each student’s game will be a fictional character (a person who never lived), who will face a series of historically plausible life-defining choices.</a:t>
            </a:r>
          </a:p>
          <a:p>
            <a:pPr marL="50800" indent="0">
              <a:buNone/>
            </a:pPr>
            <a:endParaRPr lang="en-GB" sz="1800" dirty="0">
              <a:latin typeface="Times New Roman" panose="02020603050405020304" pitchFamily="18" charset="0"/>
            </a:endParaRPr>
          </a:p>
          <a:p>
            <a:pPr marL="50800" indent="0">
              <a:buNone/>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To design and build their games, students will employ user-friendly software (www.twinery.org). </a:t>
            </a:r>
          </a:p>
          <a:p>
            <a:pPr marL="50800" indent="0">
              <a:buNone/>
            </a:pPr>
            <a:endParaRPr lang="en-GB" sz="1800" dirty="0">
              <a:latin typeface="Times New Roman" panose="02020603050405020304" pitchFamily="18" charset="0"/>
              <a:ea typeface="Times New Roman" panose="02020603050405020304" pitchFamily="18" charset="0"/>
              <a:cs typeface="Times New Roman" panose="02020603050405020304" pitchFamily="18" charset="0"/>
            </a:endParaRPr>
          </a:p>
          <a:p>
            <a:pPr marL="50800" indent="0">
              <a:buNone/>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The game development process will have several stages. </a:t>
            </a:r>
          </a:p>
          <a:p>
            <a:pPr marL="50800" indent="0">
              <a:buNone/>
            </a:pPr>
            <a:endParaRPr lang="en-GB" sz="1800" dirty="0">
              <a:latin typeface="Times New Roman" panose="02020603050405020304" pitchFamily="18" charset="0"/>
              <a:ea typeface="Times New Roman" panose="02020603050405020304" pitchFamily="18" charset="0"/>
              <a:cs typeface="Times New Roman" panose="02020603050405020304" pitchFamily="18" charset="0"/>
            </a:endParaRPr>
          </a:p>
          <a:p>
            <a:pPr marL="50800" indent="0">
              <a:buNone/>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Students will first develop a proposal for a game (10% of the final grade), prepare a formal research essay that will articulate the empirical and intellectual foundation for their game (30%), build a prototype to present to their peers (25%), and finally prepare a reflective and evaluative statement that sets out the principles underlying its design and considers its audience impact (15%).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50800" indent="0">
              <a:buNone/>
            </a:pPr>
            <a:endParaRPr lang="en-US" dirty="0"/>
          </a:p>
        </p:txBody>
      </p:sp>
    </p:spTree>
    <p:extLst>
      <p:ext uri="{BB962C8B-B14F-4D97-AF65-F5344CB8AC3E}">
        <p14:creationId xmlns:p14="http://schemas.microsoft.com/office/powerpoint/2010/main" val="4060991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3B92-4FAB-A258-438E-6A75BDCE17A2}"/>
              </a:ext>
            </a:extLst>
          </p:cNvPr>
          <p:cNvSpPr>
            <a:spLocks noGrp="1"/>
          </p:cNvSpPr>
          <p:nvPr>
            <p:ph type="title"/>
          </p:nvPr>
        </p:nvSpPr>
        <p:spPr/>
        <p:txBody>
          <a:bodyPr>
            <a:normAutofit fontScale="90000"/>
          </a:bodyPr>
          <a:lstStyle/>
          <a:p>
            <a:r>
              <a:rPr lang="en-US" dirty="0"/>
              <a:t>Twine Project Rubric</a:t>
            </a:r>
          </a:p>
        </p:txBody>
      </p:sp>
      <p:sp>
        <p:nvSpPr>
          <p:cNvPr id="3" name="Text Placeholder 2">
            <a:extLst>
              <a:ext uri="{FF2B5EF4-FFF2-40B4-BE49-F238E27FC236}">
                <a16:creationId xmlns:a16="http://schemas.microsoft.com/office/drawing/2014/main" id="{0BE222CB-BAFE-D34E-0118-EFC140F6B679}"/>
              </a:ext>
            </a:extLst>
          </p:cNvPr>
          <p:cNvSpPr>
            <a:spLocks noGrp="1"/>
          </p:cNvSpPr>
          <p:nvPr>
            <p:ph type="body" idx="1"/>
          </p:nvPr>
        </p:nvSpPr>
        <p:spPr>
          <a:xfrm>
            <a:off x="7207624" y="1536633"/>
            <a:ext cx="4568776" cy="4555200"/>
          </a:xfrm>
        </p:spPr>
        <p:txBody>
          <a:bodyPr/>
          <a:lstStyle/>
          <a:p>
            <a:pPr marL="50800" indent="0">
              <a:buNone/>
            </a:pPr>
            <a:r>
              <a:rPr lang="en-US" dirty="0"/>
              <a:t>Twine projects were evaluated using a rubric that took into account several facets of the project</a:t>
            </a:r>
          </a:p>
          <a:p>
            <a:pPr marL="50800" indent="0">
              <a:buNone/>
            </a:pPr>
            <a:endParaRPr lang="en-US" dirty="0"/>
          </a:p>
          <a:p>
            <a:r>
              <a:rPr lang="en-US" dirty="0"/>
              <a:t>Technical Requirements</a:t>
            </a:r>
          </a:p>
          <a:p>
            <a:r>
              <a:rPr lang="en-US" dirty="0"/>
              <a:t>Content Requirements</a:t>
            </a:r>
          </a:p>
          <a:p>
            <a:r>
              <a:rPr lang="en-US" dirty="0"/>
              <a:t>Design (Narrative)</a:t>
            </a:r>
          </a:p>
          <a:p>
            <a:r>
              <a:rPr lang="en-US" dirty="0"/>
              <a:t>Historical Argument</a:t>
            </a:r>
          </a:p>
        </p:txBody>
      </p:sp>
      <p:pic>
        <p:nvPicPr>
          <p:cNvPr id="5" name="Picture 4">
            <a:extLst>
              <a:ext uri="{FF2B5EF4-FFF2-40B4-BE49-F238E27FC236}">
                <a16:creationId xmlns:a16="http://schemas.microsoft.com/office/drawing/2014/main" id="{C6350A82-8D9E-3502-4836-C9E8782FD293}"/>
              </a:ext>
            </a:extLst>
          </p:cNvPr>
          <p:cNvPicPr>
            <a:picLocks noChangeAspect="1"/>
          </p:cNvPicPr>
          <p:nvPr/>
        </p:nvPicPr>
        <p:blipFill>
          <a:blip r:embed="rId2"/>
          <a:stretch>
            <a:fillRect/>
          </a:stretch>
        </p:blipFill>
        <p:spPr>
          <a:xfrm>
            <a:off x="607861" y="1720994"/>
            <a:ext cx="6115670" cy="4186478"/>
          </a:xfrm>
          <a:prstGeom prst="rect">
            <a:avLst/>
          </a:prstGeom>
        </p:spPr>
      </p:pic>
    </p:spTree>
    <p:extLst>
      <p:ext uri="{BB962C8B-B14F-4D97-AF65-F5344CB8AC3E}">
        <p14:creationId xmlns:p14="http://schemas.microsoft.com/office/powerpoint/2010/main" val="1313247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FC97-D7E2-D5F4-5CD9-7C94FBCB923B}"/>
              </a:ext>
            </a:extLst>
          </p:cNvPr>
          <p:cNvSpPr>
            <a:spLocks noGrp="1"/>
          </p:cNvSpPr>
          <p:nvPr>
            <p:ph type="title"/>
          </p:nvPr>
        </p:nvSpPr>
        <p:spPr/>
        <p:txBody>
          <a:bodyPr>
            <a:normAutofit fontScale="90000"/>
          </a:bodyPr>
          <a:lstStyle/>
          <a:p>
            <a:r>
              <a:rPr lang="en-US" dirty="0"/>
              <a:t>Sample Projects</a:t>
            </a:r>
          </a:p>
        </p:txBody>
      </p:sp>
      <p:sp>
        <p:nvSpPr>
          <p:cNvPr id="3" name="Text Placeholder 2">
            <a:extLst>
              <a:ext uri="{FF2B5EF4-FFF2-40B4-BE49-F238E27FC236}">
                <a16:creationId xmlns:a16="http://schemas.microsoft.com/office/drawing/2014/main" id="{7BFB4EB2-543D-BA1C-D7B1-008732367E24}"/>
              </a:ext>
            </a:extLst>
          </p:cNvPr>
          <p:cNvSpPr>
            <a:spLocks noGrp="1"/>
          </p:cNvSpPr>
          <p:nvPr>
            <p:ph type="body" idx="1"/>
          </p:nvPr>
        </p:nvSpPr>
        <p:spPr/>
        <p:txBody>
          <a:bodyPr/>
          <a:lstStyle/>
          <a:p>
            <a:r>
              <a:rPr lang="en-US" dirty="0"/>
              <a:t>https://2018digitalhistory.github.io/2018game/Women%20in%20Medieval%20London_revJM.html</a:t>
            </a:r>
          </a:p>
        </p:txBody>
      </p:sp>
    </p:spTree>
    <p:extLst>
      <p:ext uri="{BB962C8B-B14F-4D97-AF65-F5344CB8AC3E}">
        <p14:creationId xmlns:p14="http://schemas.microsoft.com/office/powerpoint/2010/main" val="3413935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4124F-478B-D2BE-9491-E00875B2F507}"/>
              </a:ext>
            </a:extLst>
          </p:cNvPr>
          <p:cNvSpPr>
            <a:spLocks noGrp="1"/>
          </p:cNvSpPr>
          <p:nvPr>
            <p:ph type="title"/>
          </p:nvPr>
        </p:nvSpPr>
        <p:spPr/>
        <p:txBody>
          <a:bodyPr>
            <a:normAutofit fontScale="90000"/>
          </a:bodyPr>
          <a:lstStyle/>
          <a:p>
            <a:r>
              <a:rPr lang="en-US" dirty="0"/>
              <a:t>TWINE in the classroom</a:t>
            </a:r>
          </a:p>
        </p:txBody>
      </p:sp>
      <p:sp>
        <p:nvSpPr>
          <p:cNvPr id="3" name="Text Placeholder 2">
            <a:extLst>
              <a:ext uri="{FF2B5EF4-FFF2-40B4-BE49-F238E27FC236}">
                <a16:creationId xmlns:a16="http://schemas.microsoft.com/office/drawing/2014/main" id="{E8401983-B7E5-71FF-F8C9-94350E6F2442}"/>
              </a:ext>
            </a:extLst>
          </p:cNvPr>
          <p:cNvSpPr>
            <a:spLocks noGrp="1"/>
          </p:cNvSpPr>
          <p:nvPr>
            <p:ph type="body" idx="1"/>
          </p:nvPr>
        </p:nvSpPr>
        <p:spPr/>
        <p:txBody>
          <a:bodyPr/>
          <a:lstStyle/>
          <a:p>
            <a:pPr marL="50800" indent="0">
              <a:buNone/>
            </a:pPr>
            <a:r>
              <a:rPr lang="en-US" dirty="0"/>
              <a:t>Introduction to Digital Humanities (Graduate)</a:t>
            </a:r>
          </a:p>
          <a:p>
            <a:endParaRPr lang="en-US" dirty="0"/>
          </a:p>
          <a:p>
            <a:pPr marL="50800" indent="0">
              <a:buNone/>
            </a:pPr>
            <a:endParaRPr lang="en-US" dirty="0"/>
          </a:p>
          <a:p>
            <a:pPr marL="50800" indent="0">
              <a:buNone/>
            </a:pPr>
            <a:r>
              <a:rPr lang="en-US" dirty="0"/>
              <a:t>Sample projects</a:t>
            </a:r>
          </a:p>
          <a:p>
            <a:r>
              <a:rPr lang="en-US" dirty="0">
                <a:hlinkClick r:id="rId2"/>
              </a:rPr>
              <a:t>Olympics</a:t>
            </a:r>
            <a:endParaRPr lang="en-US" dirty="0">
              <a:hlinkClick r:id="rId3"/>
            </a:endParaRPr>
          </a:p>
          <a:p>
            <a:r>
              <a:rPr lang="en-US" dirty="0">
                <a:hlinkClick r:id="rId3"/>
              </a:rPr>
              <a:t>Benton Barracks</a:t>
            </a:r>
            <a:endParaRPr lang="en-US" dirty="0"/>
          </a:p>
          <a:p>
            <a:endParaRPr lang="en-US" dirty="0"/>
          </a:p>
          <a:p>
            <a:endParaRPr lang="en-US" dirty="0"/>
          </a:p>
        </p:txBody>
      </p:sp>
    </p:spTree>
    <p:extLst>
      <p:ext uri="{BB962C8B-B14F-4D97-AF65-F5344CB8AC3E}">
        <p14:creationId xmlns:p14="http://schemas.microsoft.com/office/powerpoint/2010/main" val="3006474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C123-194C-B6F1-C77B-FD74A94185E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F0B0BC5-673F-6BCC-3A83-20AD340D684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22431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3F2A-8827-1FC4-05CA-9CD88FC0645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E661426E-0162-EBF4-AC19-3CFA1E9F8C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7197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977400" y="559867"/>
            <a:ext cx="10626800" cy="810400"/>
          </a:xfrm>
          <a:prstGeom prst="rect">
            <a:avLst/>
          </a:prstGeom>
        </p:spPr>
        <p:txBody>
          <a:bodyPr spcFirstLastPara="1" vert="horz" wrap="square" lIns="121900" tIns="121900" rIns="121900" bIns="121900" rtlCol="0" anchor="t" anchorCtr="0">
            <a:noAutofit/>
          </a:bodyPr>
          <a:lstStyle/>
          <a:p>
            <a:r>
              <a:rPr lang="en"/>
              <a:t>Beyond the essay</a:t>
            </a:r>
            <a:endParaRPr/>
          </a:p>
        </p:txBody>
      </p:sp>
      <p:sp>
        <p:nvSpPr>
          <p:cNvPr id="235" name="Google Shape;235;p39"/>
          <p:cNvSpPr txBox="1">
            <a:spLocks noGrp="1"/>
          </p:cNvSpPr>
          <p:nvPr>
            <p:ph type="body" idx="1"/>
          </p:nvPr>
        </p:nvSpPr>
        <p:spPr>
          <a:xfrm>
            <a:off x="6434167" y="1639833"/>
            <a:ext cx="5342400" cy="4452000"/>
          </a:xfrm>
          <a:prstGeom prst="rect">
            <a:avLst/>
          </a:prstGeom>
        </p:spPr>
        <p:txBody>
          <a:bodyPr spcFirstLastPara="1" vert="horz" wrap="square" lIns="121900" tIns="121900" rIns="121900" bIns="121900" rtlCol="0" anchor="t" anchorCtr="0">
            <a:noAutofit/>
          </a:bodyPr>
          <a:lstStyle/>
          <a:p>
            <a:pPr marL="0" indent="0">
              <a:buNone/>
            </a:pPr>
            <a:r>
              <a:rPr lang="en"/>
              <a:t>In the humanities, we train students to write essays/ articles / books. These forms of expression have conventionalized structures where each component serves a well defined purpose in conveying an argument. </a:t>
            </a:r>
            <a:endParaRPr/>
          </a:p>
          <a:p>
            <a:pPr marL="0" indent="0">
              <a:spcBef>
                <a:spcPts val="2133"/>
              </a:spcBef>
              <a:buNone/>
            </a:pPr>
            <a:endParaRPr/>
          </a:p>
          <a:p>
            <a:pPr marL="0" indent="0">
              <a:spcBef>
                <a:spcPts val="2133"/>
              </a:spcBef>
              <a:spcAft>
                <a:spcPts val="2133"/>
              </a:spcAft>
              <a:buNone/>
            </a:pPr>
            <a:endParaRPr/>
          </a:p>
        </p:txBody>
      </p:sp>
      <p:pic>
        <p:nvPicPr>
          <p:cNvPr id="236" name="Google Shape;236;p39"/>
          <p:cNvPicPr preferRelativeResize="0"/>
          <p:nvPr/>
        </p:nvPicPr>
        <p:blipFill>
          <a:blip r:embed="rId3">
            <a:alphaModFix/>
          </a:blip>
          <a:stretch>
            <a:fillRect/>
          </a:stretch>
        </p:blipFill>
        <p:spPr>
          <a:xfrm>
            <a:off x="495967" y="1370267"/>
            <a:ext cx="6019800" cy="4991100"/>
          </a:xfrm>
          <a:prstGeom prst="rect">
            <a:avLst/>
          </a:prstGeom>
          <a:noFill/>
          <a:ln>
            <a:noFill/>
          </a:ln>
        </p:spPr>
      </p:pic>
      <p:sp>
        <p:nvSpPr>
          <p:cNvPr id="3" name="TextBox 2">
            <a:extLst>
              <a:ext uri="{FF2B5EF4-FFF2-40B4-BE49-F238E27FC236}">
                <a16:creationId xmlns:a16="http://schemas.microsoft.com/office/drawing/2014/main" id="{580C59AC-EE71-2BC5-EFD4-1F6118DB4D9F}"/>
              </a:ext>
            </a:extLst>
          </p:cNvPr>
          <p:cNvSpPr txBox="1"/>
          <p:nvPr/>
        </p:nvSpPr>
        <p:spPr>
          <a:xfrm>
            <a:off x="3049121" y="3244334"/>
            <a:ext cx="6098240" cy="369332"/>
          </a:xfrm>
          <a:prstGeom prst="rect">
            <a:avLst/>
          </a:prstGeom>
          <a:noFill/>
        </p:spPr>
        <p:txBody>
          <a:bodyPr wrap="square">
            <a:spAutoFit/>
          </a:bodyPr>
          <a:lstStyle/>
          <a:p>
            <a:r>
              <a:rPr lang="en-US" dirty="0"/>
              <a:t> </a:t>
            </a:r>
          </a:p>
        </p:txBody>
      </p:sp>
      <p:sp>
        <p:nvSpPr>
          <p:cNvPr id="5" name="TextBox 4">
            <a:extLst>
              <a:ext uri="{FF2B5EF4-FFF2-40B4-BE49-F238E27FC236}">
                <a16:creationId xmlns:a16="http://schemas.microsoft.com/office/drawing/2014/main" id="{83BB2B8F-48D6-4D50-7B82-53E84C667B81}"/>
              </a:ext>
            </a:extLst>
          </p:cNvPr>
          <p:cNvSpPr txBox="1"/>
          <p:nvPr/>
        </p:nvSpPr>
        <p:spPr>
          <a:xfrm>
            <a:off x="3049121" y="3244334"/>
            <a:ext cx="6098240" cy="369332"/>
          </a:xfrm>
          <a:prstGeom prst="rect">
            <a:avLst/>
          </a:prstGeom>
          <a:noFill/>
        </p:spPr>
        <p:txBody>
          <a:bodyPr wrap="square">
            <a:spAutoFit/>
          </a:bodyPr>
          <a:lstStyle/>
          <a:p>
            <a:r>
              <a:rPr lang="en-US"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6"/>
          <p:cNvSpPr txBox="1">
            <a:spLocks noGrp="1"/>
          </p:cNvSpPr>
          <p:nvPr>
            <p:ph type="title"/>
          </p:nvPr>
        </p:nvSpPr>
        <p:spPr>
          <a:xfrm>
            <a:off x="415600" y="546667"/>
            <a:ext cx="11360800" cy="1093166"/>
          </a:xfrm>
          <a:prstGeom prst="rect">
            <a:avLst/>
          </a:prstGeom>
        </p:spPr>
        <p:txBody>
          <a:bodyPr spcFirstLastPara="1" vert="horz" wrap="square" lIns="121900" tIns="121900" rIns="121900" bIns="121900" rtlCol="0" anchor="t" anchorCtr="0">
            <a:noAutofit/>
          </a:bodyPr>
          <a:lstStyle/>
          <a:p>
            <a:pPr marL="0" indent="0">
              <a:buNone/>
            </a:pPr>
            <a:r>
              <a:rPr lang="en-US" dirty="0"/>
              <a:t>Digital tools can offer alternative methods of making arguments and exploring ideas</a:t>
            </a:r>
          </a:p>
        </p:txBody>
      </p:sp>
      <p:sp>
        <p:nvSpPr>
          <p:cNvPr id="288" name="Google Shape;288;p46"/>
          <p:cNvSpPr txBox="1">
            <a:spLocks noGrp="1"/>
          </p:cNvSpPr>
          <p:nvPr>
            <p:ph type="body" idx="1"/>
          </p:nvPr>
        </p:nvSpPr>
        <p:spPr>
          <a:xfrm>
            <a:off x="415600" y="2482515"/>
            <a:ext cx="11360800" cy="3609317"/>
          </a:xfrm>
          <a:prstGeom prst="rect">
            <a:avLst/>
          </a:prstGeom>
        </p:spPr>
        <p:txBody>
          <a:bodyPr spcFirstLastPara="1" vert="horz" wrap="square" lIns="121900" tIns="121900" rIns="121900" bIns="121900" rtlCol="0" anchor="t" anchorCtr="0">
            <a:noAutofit/>
          </a:bodyPr>
          <a:lstStyle/>
          <a:p>
            <a:pPr marL="609585" indent="-457189">
              <a:spcBef>
                <a:spcPts val="2133"/>
              </a:spcBef>
              <a:buSzPts val="1800"/>
              <a:buChar char="●"/>
            </a:pPr>
            <a:r>
              <a:rPr lang="en" dirty="0"/>
              <a:t>Maps/ visualizations</a:t>
            </a:r>
            <a:endParaRPr dirty="0"/>
          </a:p>
          <a:p>
            <a:pPr marL="609585" indent="-457189">
              <a:buSzPts val="1800"/>
              <a:buChar char="●"/>
            </a:pPr>
            <a:r>
              <a:rPr lang="en" dirty="0"/>
              <a:t>Podcasts</a:t>
            </a:r>
            <a:endParaRPr dirty="0"/>
          </a:p>
          <a:p>
            <a:pPr marL="609585" indent="-457189">
              <a:buSzPts val="1800"/>
              <a:buChar char="●"/>
            </a:pPr>
            <a:r>
              <a:rPr lang="en" dirty="0"/>
              <a:t>Multimedia websites</a:t>
            </a:r>
          </a:p>
          <a:p>
            <a:pPr marL="609585" indent="-457189">
              <a:buSzPts val="1800"/>
              <a:buChar char="●"/>
            </a:pPr>
            <a:r>
              <a:rPr lang="en" dirty="0"/>
              <a:t>Branching narratives</a:t>
            </a:r>
            <a:endParaRPr dirty="0"/>
          </a:p>
          <a:p>
            <a:pPr marL="0" indent="0">
              <a:spcBef>
                <a:spcPts val="2133"/>
              </a:spcBef>
              <a:spcAft>
                <a:spcPts val="2133"/>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9"/>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dirty="0"/>
              <a:t>Branching Narratives / Decision Trees</a:t>
            </a:r>
            <a:endParaRPr dirty="0"/>
          </a:p>
        </p:txBody>
      </p:sp>
      <p:sp>
        <p:nvSpPr>
          <p:cNvPr id="382" name="Google Shape;382;p59"/>
          <p:cNvSpPr txBox="1">
            <a:spLocks noGrp="1"/>
          </p:cNvSpPr>
          <p:nvPr>
            <p:ph type="body" idx="1"/>
          </p:nvPr>
        </p:nvSpPr>
        <p:spPr>
          <a:xfrm>
            <a:off x="415600" y="1583533"/>
            <a:ext cx="11360800" cy="4508000"/>
          </a:xfrm>
          <a:prstGeom prst="rect">
            <a:avLst/>
          </a:prstGeom>
        </p:spPr>
        <p:txBody>
          <a:bodyPr spcFirstLastPara="1" vert="horz" wrap="square" lIns="121900" tIns="121900" rIns="121900" bIns="121900" rtlCol="0" anchor="t" anchorCtr="0">
            <a:noAutofit/>
          </a:bodyPr>
          <a:lstStyle/>
          <a:p>
            <a:pPr marL="609585" indent="-457189">
              <a:lnSpc>
                <a:spcPct val="100000"/>
              </a:lnSpc>
              <a:buSzPts val="1800"/>
              <a:buFont typeface="Arial" panose="020B0604020202020204" pitchFamily="34" charset="0"/>
              <a:buChar char="●"/>
            </a:pPr>
            <a:r>
              <a:rPr lang="en-US" dirty="0"/>
              <a:t>Teach protocols</a:t>
            </a:r>
          </a:p>
          <a:p>
            <a:pPr marL="609585" indent="-457189">
              <a:lnSpc>
                <a:spcPct val="100000"/>
              </a:lnSpc>
              <a:buSzPts val="1800"/>
              <a:buChar char="●"/>
            </a:pPr>
            <a:r>
              <a:rPr lang="en" dirty="0"/>
              <a:t>Investigate problems from multiple perspectives</a:t>
            </a:r>
            <a:endParaRPr dirty="0"/>
          </a:p>
          <a:p>
            <a:pPr marL="609585" indent="-457189">
              <a:lnSpc>
                <a:spcPct val="100000"/>
              </a:lnSpc>
              <a:buSzPts val="1800"/>
              <a:buChar char="●"/>
            </a:pPr>
            <a:r>
              <a:rPr lang="en" dirty="0"/>
              <a:t>Present non-linear arguments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D0C7-5F0B-A475-CB28-C069136EAF5A}"/>
              </a:ext>
            </a:extLst>
          </p:cNvPr>
          <p:cNvSpPr>
            <a:spLocks noGrp="1"/>
          </p:cNvSpPr>
          <p:nvPr>
            <p:ph type="title"/>
          </p:nvPr>
        </p:nvSpPr>
        <p:spPr/>
        <p:txBody>
          <a:bodyPr>
            <a:normAutofit fontScale="90000"/>
          </a:bodyPr>
          <a:lstStyle/>
          <a:p>
            <a:pPr algn="ctr"/>
            <a:r>
              <a:rPr lang="en-US" dirty="0"/>
              <a:t>Diagnostic Decision Tree</a:t>
            </a:r>
          </a:p>
        </p:txBody>
      </p:sp>
      <p:sp>
        <p:nvSpPr>
          <p:cNvPr id="3" name="Text Placeholder 2">
            <a:extLst>
              <a:ext uri="{FF2B5EF4-FFF2-40B4-BE49-F238E27FC236}">
                <a16:creationId xmlns:a16="http://schemas.microsoft.com/office/drawing/2014/main" id="{99E7EC30-BE80-F87A-0105-E410E0BA13CB}"/>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4E2CF6B1-E6E3-6ADB-EFE7-E437156086F9}"/>
              </a:ext>
            </a:extLst>
          </p:cNvPr>
          <p:cNvPicPr>
            <a:picLocks noChangeAspect="1"/>
          </p:cNvPicPr>
          <p:nvPr/>
        </p:nvPicPr>
        <p:blipFill>
          <a:blip r:embed="rId2"/>
          <a:stretch>
            <a:fillRect/>
          </a:stretch>
        </p:blipFill>
        <p:spPr>
          <a:xfrm>
            <a:off x="3062287" y="1536633"/>
            <a:ext cx="6067425" cy="4544169"/>
          </a:xfrm>
          <a:prstGeom prst="rect">
            <a:avLst/>
          </a:prstGeom>
        </p:spPr>
      </p:pic>
    </p:spTree>
    <p:extLst>
      <p:ext uri="{BB962C8B-B14F-4D97-AF65-F5344CB8AC3E}">
        <p14:creationId xmlns:p14="http://schemas.microsoft.com/office/powerpoint/2010/main" val="3242039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76F2-CF3F-770D-0EFF-3D7DAC99291D}"/>
              </a:ext>
            </a:extLst>
          </p:cNvPr>
          <p:cNvSpPr>
            <a:spLocks noGrp="1"/>
          </p:cNvSpPr>
          <p:nvPr>
            <p:ph type="title"/>
          </p:nvPr>
        </p:nvSpPr>
        <p:spPr>
          <a:xfrm>
            <a:off x="415600" y="580727"/>
            <a:ext cx="11360800" cy="763600"/>
          </a:xfrm>
        </p:spPr>
        <p:txBody>
          <a:bodyPr>
            <a:normAutofit/>
          </a:bodyPr>
          <a:lstStyle/>
          <a:p>
            <a:r>
              <a:rPr lang="en-US" sz="3200" dirty="0"/>
              <a:t>Maryland Medical Protocols for Emergency Medical Services, 2023</a:t>
            </a:r>
          </a:p>
        </p:txBody>
      </p:sp>
      <p:sp>
        <p:nvSpPr>
          <p:cNvPr id="3" name="Text Placeholder 2">
            <a:extLst>
              <a:ext uri="{FF2B5EF4-FFF2-40B4-BE49-F238E27FC236}">
                <a16:creationId xmlns:a16="http://schemas.microsoft.com/office/drawing/2014/main" id="{451FC659-85C1-B7D4-84EF-E1C5C66FD94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9ABDE09-9203-B449-626E-907ACBEDC184}"/>
              </a:ext>
            </a:extLst>
          </p:cNvPr>
          <p:cNvPicPr>
            <a:picLocks noChangeAspect="1"/>
          </p:cNvPicPr>
          <p:nvPr/>
        </p:nvPicPr>
        <p:blipFill>
          <a:blip r:embed="rId2"/>
          <a:stretch>
            <a:fillRect/>
          </a:stretch>
        </p:blipFill>
        <p:spPr>
          <a:xfrm>
            <a:off x="956769" y="1536633"/>
            <a:ext cx="5069712" cy="4391527"/>
          </a:xfrm>
          <a:prstGeom prst="rect">
            <a:avLst/>
          </a:prstGeom>
        </p:spPr>
      </p:pic>
      <p:pic>
        <p:nvPicPr>
          <p:cNvPr id="7" name="Picture 6">
            <a:extLst>
              <a:ext uri="{FF2B5EF4-FFF2-40B4-BE49-F238E27FC236}">
                <a16:creationId xmlns:a16="http://schemas.microsoft.com/office/drawing/2014/main" id="{67BEF15E-EF14-4437-1B78-5D451718DCA7}"/>
              </a:ext>
            </a:extLst>
          </p:cNvPr>
          <p:cNvPicPr>
            <a:picLocks noChangeAspect="1"/>
          </p:cNvPicPr>
          <p:nvPr/>
        </p:nvPicPr>
        <p:blipFill>
          <a:blip r:embed="rId3"/>
          <a:stretch>
            <a:fillRect/>
          </a:stretch>
        </p:blipFill>
        <p:spPr>
          <a:xfrm>
            <a:off x="6738689" y="1892968"/>
            <a:ext cx="4325503" cy="3754536"/>
          </a:xfrm>
          <a:prstGeom prst="rect">
            <a:avLst/>
          </a:prstGeom>
        </p:spPr>
      </p:pic>
    </p:spTree>
    <p:extLst>
      <p:ext uri="{BB962C8B-B14F-4D97-AF65-F5344CB8AC3E}">
        <p14:creationId xmlns:p14="http://schemas.microsoft.com/office/powerpoint/2010/main" val="269398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5"/>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dirty="0"/>
              <a:t>History / social policy / interactive fiction</a:t>
            </a:r>
            <a:endParaRPr dirty="0"/>
          </a:p>
        </p:txBody>
      </p:sp>
      <p:sp>
        <p:nvSpPr>
          <p:cNvPr id="423" name="Google Shape;423;p65"/>
          <p:cNvSpPr txBox="1">
            <a:spLocks noGrp="1"/>
          </p:cNvSpPr>
          <p:nvPr>
            <p:ph type="body" idx="1"/>
          </p:nvPr>
        </p:nvSpPr>
        <p:spPr>
          <a:xfrm>
            <a:off x="415600" y="1639833"/>
            <a:ext cx="11360800" cy="4452000"/>
          </a:xfrm>
          <a:prstGeom prst="rect">
            <a:avLst/>
          </a:prstGeom>
        </p:spPr>
        <p:txBody>
          <a:bodyPr spcFirstLastPara="1" vert="horz" wrap="square" lIns="121900" tIns="121900" rIns="121900" bIns="121900" rtlCol="0" anchor="t" anchorCtr="0">
            <a:noAutofit/>
          </a:bodyPr>
          <a:lstStyle/>
          <a:p>
            <a:pPr marL="609585" indent="-482588">
              <a:lnSpc>
                <a:spcPct val="100000"/>
              </a:lnSpc>
              <a:buSzPts val="2100"/>
              <a:buChar char="●"/>
            </a:pPr>
            <a:r>
              <a:rPr lang="en" u="sng" dirty="0">
                <a:solidFill>
                  <a:schemeClr val="hlink"/>
                </a:solidFill>
                <a:hlinkClick r:id="rId3"/>
              </a:rPr>
              <a:t>Syrian Journey: Choose your own escape route</a:t>
            </a:r>
            <a:endParaRPr dirty="0"/>
          </a:p>
          <a:p>
            <a:pPr marL="609585" indent="-482588">
              <a:lnSpc>
                <a:spcPct val="100000"/>
              </a:lnSpc>
              <a:buSzPts val="2100"/>
              <a:buChar char="●"/>
            </a:pPr>
            <a:r>
              <a:rPr lang="en" u="sng" dirty="0">
                <a:solidFill>
                  <a:schemeClr val="hlink"/>
                </a:solidFill>
                <a:hlinkClick r:id="rId4"/>
              </a:rPr>
              <a:t>The Washington Prison Project</a:t>
            </a:r>
            <a:endParaRPr dirty="0"/>
          </a:p>
          <a:p>
            <a:pPr marL="609585" indent="-482588">
              <a:lnSpc>
                <a:spcPct val="100000"/>
              </a:lnSpc>
              <a:buSzPts val="2100"/>
              <a:buChar char="●"/>
            </a:pPr>
            <a:r>
              <a:rPr lang="en-US" dirty="0">
                <a:hlinkClick r:id="rId5"/>
              </a:rPr>
              <a:t>With Those We Love Alive</a:t>
            </a:r>
            <a:endParaRPr dirty="0"/>
          </a:p>
          <a:p>
            <a:pPr marL="0" indent="0">
              <a:lnSpc>
                <a:spcPct val="100000"/>
              </a:lnSpc>
              <a:buNone/>
            </a:pPr>
            <a:endParaRPr dirty="0"/>
          </a:p>
          <a:p>
            <a:pPr marL="0" indent="0">
              <a:lnSpc>
                <a:spcPct val="100000"/>
              </a:lnSpc>
              <a:buNone/>
            </a:pPr>
            <a:r>
              <a:rPr lang="en" dirty="0"/>
              <a:t>A few more examples:</a:t>
            </a:r>
            <a:endParaRPr dirty="0"/>
          </a:p>
          <a:p>
            <a:pPr marL="609585" indent="-482588">
              <a:lnSpc>
                <a:spcPct val="100000"/>
              </a:lnSpc>
              <a:buSzPts val="2100"/>
              <a:buChar char="●"/>
            </a:pPr>
            <a:r>
              <a:rPr lang="en" u="sng" dirty="0">
                <a:solidFill>
                  <a:schemeClr val="hlink"/>
                </a:solidFill>
                <a:hlinkClick r:id="rId6"/>
              </a:rPr>
              <a:t>A Path of Honors</a:t>
            </a:r>
            <a:r>
              <a:rPr lang="en" dirty="0"/>
              <a:t> (Jeremiah McCall)</a:t>
            </a:r>
            <a:endParaRPr dirty="0"/>
          </a:p>
          <a:p>
            <a:pPr marL="609585" indent="-482588">
              <a:lnSpc>
                <a:spcPct val="100000"/>
              </a:lnSpc>
              <a:buSzPts val="2100"/>
              <a:buChar char="●"/>
            </a:pPr>
            <a:r>
              <a:rPr lang="en" u="sng" dirty="0">
                <a:solidFill>
                  <a:schemeClr val="hlink"/>
                </a:solidFill>
                <a:hlinkClick r:id="rId7"/>
              </a:rPr>
              <a:t>The Hajj Trail</a:t>
            </a:r>
            <a:r>
              <a:rPr lang="en" dirty="0"/>
              <a:t> </a:t>
            </a:r>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afce134-a368-4112-bdf7-a97587540355">
      <Terms xmlns="http://schemas.microsoft.com/office/infopath/2007/PartnerControls"/>
    </lcf76f155ced4ddcb4097134ff3c332f>
    <Day_x002f_Time xmlns="aafce134-a368-4112-bdf7-a97587540355" xsi:nil="true"/>
    <Session xmlns="aafce134-a368-4112-bdf7-a97587540355" xsi:nil="true"/>
    <TaxCatchAll xmlns="e1834bfd-7ba5-4107-925f-4536a4dbec1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03B75E1CCA5AF4C9816DAAFE2BAD8CF" ma:contentTypeVersion="21" ma:contentTypeDescription="Create a new document." ma:contentTypeScope="" ma:versionID="9e01b7983ede95a08f7881402e0d825b">
  <xsd:schema xmlns:xsd="http://www.w3.org/2001/XMLSchema" xmlns:xs="http://www.w3.org/2001/XMLSchema" xmlns:p="http://schemas.microsoft.com/office/2006/metadata/properties" xmlns:ns2="aafce134-a368-4112-bdf7-a97587540355" xmlns:ns3="e1834bfd-7ba5-4107-925f-4536a4dbec1f" targetNamespace="http://schemas.microsoft.com/office/2006/metadata/properties" ma:root="true" ma:fieldsID="b0f6fbd6ac77cd10cf38d8e766ba92e0" ns2:_="" ns3:_="">
    <xsd:import namespace="aafce134-a368-4112-bdf7-a97587540355"/>
    <xsd:import namespace="e1834bfd-7ba5-4107-925f-4536a4dbec1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Session" minOccurs="0"/>
                <xsd:element ref="ns2:Day_x002f_Time"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fce134-a368-4112-bdf7-a975875403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Session" ma:index="20" nillable="true" ma:displayName="Session" ma:format="Dropdown" ma:internalName="Session">
      <xsd:simpleType>
        <xsd:restriction base="dms:Text">
          <xsd:maxLength value="255"/>
        </xsd:restriction>
      </xsd:simpleType>
    </xsd:element>
    <xsd:element name="Day_x002f_Time" ma:index="21" nillable="true" ma:displayName="Day/Time" ma:format="Dropdown" ma:internalName="Day_x002f_Time">
      <xsd:simpleType>
        <xsd:restriction base="dms:Text">
          <xsd:maxLength value="255"/>
        </xsd:restriction>
      </xsd:simpleType>
    </xsd:element>
    <xsd:element name="MediaLengthInSeconds" ma:index="22" nillable="true" ma:displayName="MediaLengthIn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5c2c5899-478d-4689-af14-80570c5f1ccc"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1834bfd-7ba5-4107-925f-4536a4dbec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481c5db3-b162-4073-8693-701da8bcce6f}" ma:internalName="TaxCatchAll" ma:showField="CatchAllData" ma:web="e1834bfd-7ba5-4107-925f-4536a4dbec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18"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E55A8B-7299-4223-9889-7B61ABCA6EF2}">
  <ds:schemaRefs>
    <ds:schemaRef ds:uri="http://schemas.microsoft.com/office/2006/metadata/properties"/>
    <ds:schemaRef ds:uri="http://schemas.microsoft.com/office/infopath/2007/PartnerControls"/>
    <ds:schemaRef ds:uri="aafce134-a368-4112-bdf7-a97587540355"/>
    <ds:schemaRef ds:uri="e1834bfd-7ba5-4107-925f-4536a4dbec1f"/>
  </ds:schemaRefs>
</ds:datastoreItem>
</file>

<file path=customXml/itemProps2.xml><?xml version="1.0" encoding="utf-8"?>
<ds:datastoreItem xmlns:ds="http://schemas.openxmlformats.org/officeDocument/2006/customXml" ds:itemID="{06086826-85A0-4CBA-AF32-A7FCD4E1A1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fce134-a368-4112-bdf7-a97587540355"/>
    <ds:schemaRef ds:uri="e1834bfd-7ba5-4107-925f-4536a4dbec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CC51DA-E702-4B9B-997B-61DBE75CD1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640</TotalTime>
  <Words>1547</Words>
  <Application>Microsoft Office PowerPoint</Application>
  <PresentationFormat>Widescreen</PresentationFormat>
  <Paragraphs>140</Paragraphs>
  <Slides>35</Slides>
  <Notes>19</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Courier New</vt:lpstr>
      <vt:lpstr>Roboto</vt:lpstr>
      <vt:lpstr>Times New Roman</vt:lpstr>
      <vt:lpstr>Office Theme</vt:lpstr>
      <vt:lpstr>Digital Technologies in the Classroom  Creating Interactive stories with TWINE </vt:lpstr>
      <vt:lpstr>PowerPoint Presentation</vt:lpstr>
      <vt:lpstr>Digital Humanities in the classroom</vt:lpstr>
      <vt:lpstr>Beyond the essay</vt:lpstr>
      <vt:lpstr>Digital tools can offer alternative methods of making arguments and exploring ideas</vt:lpstr>
      <vt:lpstr>Branching Narratives / Decision Trees</vt:lpstr>
      <vt:lpstr>Diagnostic Decision Tree</vt:lpstr>
      <vt:lpstr>Maryland Medical Protocols for Emergency Medical Services, 2023</vt:lpstr>
      <vt:lpstr>History / social policy / interactive fiction</vt:lpstr>
      <vt:lpstr>Syrian Journey: Choose your own escape route (2015)</vt:lpstr>
      <vt:lpstr>The Washington Prison Project (1987, 2017) Ed Mead, with M. Donea and D. Berger</vt:lpstr>
      <vt:lpstr>Purchasing the Dream: Buying a Home in 1960 Chicago</vt:lpstr>
      <vt:lpstr>With Those We Love Alive (2014) Porpentine Charity Heartscape https://xrafstar.monster/games/twine/wtwla</vt:lpstr>
      <vt:lpstr>Student friendly branching narrative creation tools</vt:lpstr>
      <vt:lpstr>TWINE  (https://twinery.org)</vt:lpstr>
      <vt:lpstr>Stories</vt:lpstr>
      <vt:lpstr>How to get Started</vt:lpstr>
      <vt:lpstr>Working with Twine</vt:lpstr>
      <vt:lpstr>Using the Editor: Passages View</vt:lpstr>
      <vt:lpstr>Working with Twine</vt:lpstr>
      <vt:lpstr>Working with Twine</vt:lpstr>
      <vt:lpstr>Working with Twine – save your project</vt:lpstr>
      <vt:lpstr>Cat Petting Simulator (2014)</vt:lpstr>
      <vt:lpstr>Start with pen and paper</vt:lpstr>
      <vt:lpstr>TWINE in the classroom</vt:lpstr>
      <vt:lpstr>Post-it note exercises</vt:lpstr>
      <vt:lpstr>Final Project </vt:lpstr>
      <vt:lpstr>Sample projects</vt:lpstr>
      <vt:lpstr>TWINE in the classroom</vt:lpstr>
      <vt:lpstr>Project Overview</vt:lpstr>
      <vt:lpstr>Twine Project Rubric</vt:lpstr>
      <vt:lpstr>Sample Projects</vt:lpstr>
      <vt:lpstr>TWINE in the classroom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Rosenblum, Brian</dc:creator>
  <cp:lastModifiedBy>John McEwan</cp:lastModifiedBy>
  <cp:revision>11</cp:revision>
  <dcterms:created xsi:type="dcterms:W3CDTF">2024-09-04T00:22:32Z</dcterms:created>
  <dcterms:modified xsi:type="dcterms:W3CDTF">2024-10-24T17:02:34Z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0x010100403B75E1CCA5AF4C9816DAAFE2BAD8CF</vt:lpwstr>
  </property>
</Properties>
</file>